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459" r:id="rId2"/>
    <p:sldId id="1603" r:id="rId3"/>
    <p:sldId id="1611" r:id="rId4"/>
    <p:sldId id="1610" r:id="rId5"/>
    <p:sldId id="1612" r:id="rId6"/>
    <p:sldId id="1608" r:id="rId7"/>
    <p:sldId id="456" r:id="rId8"/>
    <p:sldId id="460" r:id="rId9"/>
    <p:sldId id="458" r:id="rId10"/>
    <p:sldId id="312" r:id="rId11"/>
    <p:sldId id="457" r:id="rId12"/>
    <p:sldId id="413" r:id="rId13"/>
    <p:sldId id="415" r:id="rId14"/>
    <p:sldId id="1613" r:id="rId15"/>
    <p:sldId id="416" r:id="rId16"/>
    <p:sldId id="417" r:id="rId17"/>
    <p:sldId id="418" r:id="rId18"/>
    <p:sldId id="419" r:id="rId19"/>
    <p:sldId id="420" r:id="rId20"/>
    <p:sldId id="421" r:id="rId21"/>
    <p:sldId id="422" r:id="rId22"/>
    <p:sldId id="423" r:id="rId23"/>
    <p:sldId id="425" r:id="rId24"/>
    <p:sldId id="426" r:id="rId25"/>
    <p:sldId id="430" r:id="rId26"/>
    <p:sldId id="414" r:id="rId27"/>
    <p:sldId id="407" r:id="rId28"/>
    <p:sldId id="405" r:id="rId29"/>
    <p:sldId id="408" r:id="rId30"/>
    <p:sldId id="352" r:id="rId31"/>
    <p:sldId id="353" r:id="rId32"/>
    <p:sldId id="355" r:id="rId33"/>
    <p:sldId id="1614" r:id="rId34"/>
    <p:sldId id="1615" r:id="rId35"/>
    <p:sldId id="301" r:id="rId36"/>
    <p:sldId id="303" r:id="rId37"/>
    <p:sldId id="397" r:id="rId38"/>
    <p:sldId id="402" r:id="rId39"/>
    <p:sldId id="359" r:id="rId40"/>
    <p:sldId id="370" r:id="rId41"/>
    <p:sldId id="364" r:id="rId42"/>
    <p:sldId id="365" r:id="rId43"/>
    <p:sldId id="366" r:id="rId44"/>
    <p:sldId id="385" r:id="rId45"/>
    <p:sldId id="371" r:id="rId46"/>
    <p:sldId id="376" r:id="rId47"/>
    <p:sldId id="384" r:id="rId48"/>
    <p:sldId id="379" r:id="rId49"/>
    <p:sldId id="378" r:id="rId50"/>
    <p:sldId id="391" r:id="rId51"/>
    <p:sldId id="435" r:id="rId52"/>
    <p:sldId id="436" r:id="rId53"/>
    <p:sldId id="431" r:id="rId54"/>
    <p:sldId id="432" r:id="rId55"/>
    <p:sldId id="433" r:id="rId56"/>
    <p:sldId id="434" r:id="rId57"/>
    <p:sldId id="392" r:id="rId58"/>
    <p:sldId id="393" r:id="rId59"/>
    <p:sldId id="437" r:id="rId60"/>
    <p:sldId id="438" r:id="rId61"/>
    <p:sldId id="439" r:id="rId62"/>
    <p:sldId id="440" r:id="rId63"/>
    <p:sldId id="441" r:id="rId64"/>
    <p:sldId id="442" r:id="rId65"/>
    <p:sldId id="443" r:id="rId66"/>
    <p:sldId id="444" r:id="rId67"/>
    <p:sldId id="445" r:id="rId68"/>
    <p:sldId id="446" r:id="rId69"/>
    <p:sldId id="447" r:id="rId70"/>
    <p:sldId id="448" r:id="rId71"/>
    <p:sldId id="449" r:id="rId72"/>
    <p:sldId id="1617" r:id="rId73"/>
    <p:sldId id="394" r:id="rId74"/>
    <p:sldId id="256" r:id="rId75"/>
    <p:sldId id="310" r:id="rId76"/>
    <p:sldId id="265" r:id="rId77"/>
    <p:sldId id="317" r:id="rId78"/>
    <p:sldId id="319" r:id="rId79"/>
    <p:sldId id="320" r:id="rId80"/>
    <p:sldId id="326" r:id="rId81"/>
    <p:sldId id="1616" r:id="rId82"/>
    <p:sldId id="321" r:id="rId83"/>
    <p:sldId id="322" r:id="rId84"/>
    <p:sldId id="1607" r:id="rId85"/>
    <p:sldId id="327" r:id="rId86"/>
    <p:sldId id="453" r:id="rId87"/>
    <p:sldId id="1604" r:id="rId88"/>
    <p:sldId id="1606" r:id="rId89"/>
    <p:sldId id="262" r:id="rId90"/>
    <p:sldId id="314" r:id="rId91"/>
    <p:sldId id="264" r:id="rId92"/>
    <p:sldId id="324" r:id="rId93"/>
    <p:sldId id="454" r:id="rId94"/>
    <p:sldId id="311" r:id="rId95"/>
    <p:sldId id="455" r:id="rId96"/>
    <p:sldId id="304" r:id="rId97"/>
    <p:sldId id="313" r:id="rId98"/>
    <p:sldId id="309" r:id="rId99"/>
    <p:sldId id="1602" r:id="rId10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tr-TR" sz="2400" b="1" dirty="0"/>
              <a:t>1960 DAN GÜNÜMÜZE DÜNYA NÜFUSU</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8.8666459899517339E-2"/>
          <c:y val="0.124936626759781"/>
          <c:w val="0.91133354010048262"/>
          <c:h val="0.64352708853945806"/>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Sayfa1!$A$1</c:f>
              <c:numCache>
                <c:formatCode>General</c:formatCode>
                <c:ptCount val="1"/>
              </c:numCache>
            </c:numRef>
          </c:val>
          <c:extLst>
            <c:ext xmlns:c16="http://schemas.microsoft.com/office/drawing/2014/chart" uri="{C3380CC4-5D6E-409C-BE32-E72D297353CC}">
              <c16:uniqueId val="{00000000-6E2F-4B1B-82A4-D8D4ED05CCEE}"/>
            </c:ext>
          </c:extLst>
        </c:ser>
        <c:ser>
          <c:idx val="1"/>
          <c:order val="1"/>
          <c:spPr>
            <a:solidFill>
              <a:schemeClr val="accent2"/>
            </a:solidFill>
            <a:ln>
              <a:noFill/>
            </a:ln>
            <a:effectLst/>
          </c:spPr>
          <c:invertIfNegative val="0"/>
          <c:dLbls>
            <c:dLbl>
              <c:idx val="0"/>
              <c:spPr>
                <a:noFill/>
                <a:ln>
                  <a:noFill/>
                </a:ln>
                <a:effectLst/>
              </c:spPr>
              <c:txPr>
                <a:bodyPr rot="-5400000" spcFirstLastPara="1" vertOverflow="clip" horzOverflow="clip" vert="horz" wrap="square" lIns="38100" tIns="19050" rIns="38100" bIns="19050" anchor="ctr" anchorCtr="1">
                  <a:spAutoFit/>
                </a:bodyPr>
                <a:lstStyle/>
                <a:p>
                  <a:pPr>
                    <a:defRPr sz="2400" b="1" i="0" u="none" strike="noStrike" kern="1200" baseline="0">
                      <a:solidFill>
                        <a:srgbClr val="0070C0"/>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3-6E2F-4B1B-82A4-D8D4ED05CCEE}"/>
                </c:ext>
              </c:extLst>
            </c:dLbl>
            <c:dLbl>
              <c:idx val="1"/>
              <c:spPr>
                <a:noFill/>
                <a:ln>
                  <a:noFill/>
                </a:ln>
                <a:effectLst/>
              </c:spPr>
              <c:txPr>
                <a:bodyPr rot="-5400000" spcFirstLastPara="1" vertOverflow="clip" horzOverflow="clip" vert="horz" wrap="square" lIns="38100" tIns="19050" rIns="38100" bIns="19050" anchor="ctr" anchorCtr="1">
                  <a:spAutoFit/>
                </a:bodyPr>
                <a:lstStyle/>
                <a:p>
                  <a:pPr>
                    <a:defRPr sz="2400" b="1" i="0" u="none" strike="noStrike" kern="1200" baseline="0">
                      <a:solidFill>
                        <a:srgbClr val="0070C0"/>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4-6E2F-4B1B-82A4-D8D4ED05CCEE}"/>
                </c:ext>
              </c:extLst>
            </c:dLbl>
            <c:dLbl>
              <c:idx val="2"/>
              <c:spPr>
                <a:noFill/>
                <a:ln>
                  <a:noFill/>
                </a:ln>
                <a:effectLst/>
              </c:spPr>
              <c:txPr>
                <a:bodyPr rot="-5400000" spcFirstLastPara="1" vertOverflow="clip" horzOverflow="clip" vert="horz" wrap="square" lIns="38100" tIns="19050" rIns="38100" bIns="19050" anchor="ctr" anchorCtr="1">
                  <a:spAutoFit/>
                </a:bodyPr>
                <a:lstStyle/>
                <a:p>
                  <a:pPr>
                    <a:defRPr sz="2400" b="1" i="0" u="none" strike="noStrike" kern="1200" baseline="0">
                      <a:solidFill>
                        <a:srgbClr val="0070C0"/>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5-6E2F-4B1B-82A4-D8D4ED05CCEE}"/>
                </c:ext>
              </c:extLst>
            </c:dLbl>
            <c:dLbl>
              <c:idx val="3"/>
              <c:spPr>
                <a:noFill/>
                <a:ln>
                  <a:noFill/>
                </a:ln>
                <a:effectLst/>
              </c:spPr>
              <c:txPr>
                <a:bodyPr rot="-5400000" spcFirstLastPara="1" vertOverflow="clip" horzOverflow="clip" vert="horz" wrap="square" lIns="38100" tIns="19050" rIns="38100" bIns="19050" anchor="ctr" anchorCtr="1">
                  <a:spAutoFit/>
                </a:bodyPr>
                <a:lstStyle/>
                <a:p>
                  <a:pPr>
                    <a:defRPr sz="2400" b="1" i="0" u="none" strike="noStrike" kern="1200" baseline="0">
                      <a:solidFill>
                        <a:srgbClr val="0070C0"/>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6-6E2F-4B1B-82A4-D8D4ED05CCEE}"/>
                </c:ext>
              </c:extLst>
            </c:dLbl>
            <c:dLbl>
              <c:idx val="4"/>
              <c:spPr>
                <a:noFill/>
                <a:ln>
                  <a:noFill/>
                </a:ln>
                <a:effectLst/>
              </c:spPr>
              <c:txPr>
                <a:bodyPr rot="-5400000" spcFirstLastPara="1" vertOverflow="clip" horzOverflow="clip" vert="horz" wrap="square" lIns="38100" tIns="19050" rIns="38100" bIns="19050" anchor="ctr" anchorCtr="1">
                  <a:spAutoFit/>
                </a:bodyPr>
                <a:lstStyle/>
                <a:p>
                  <a:pPr>
                    <a:defRPr sz="2400" b="1" i="0" u="none" strike="noStrike" kern="1200" baseline="0">
                      <a:solidFill>
                        <a:srgbClr val="0070C0"/>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7-6E2F-4B1B-82A4-D8D4ED05CCEE}"/>
                </c:ext>
              </c:extLst>
            </c:dLbl>
            <c:dLbl>
              <c:idx val="5"/>
              <c:spPr>
                <a:noFill/>
                <a:ln>
                  <a:noFill/>
                </a:ln>
                <a:effectLst/>
              </c:spPr>
              <c:txPr>
                <a:bodyPr rot="-5400000" spcFirstLastPara="1" vertOverflow="clip" horzOverflow="clip" vert="horz" wrap="square" lIns="38100" tIns="19050" rIns="38100" bIns="19050" anchor="ctr" anchorCtr="1">
                  <a:spAutoFit/>
                </a:bodyPr>
                <a:lstStyle/>
                <a:p>
                  <a:pPr>
                    <a:defRPr sz="2400" b="1" i="0" u="none" strike="noStrike" kern="1200" baseline="0">
                      <a:solidFill>
                        <a:srgbClr val="0070C0"/>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8-6E2F-4B1B-82A4-D8D4ED05CCEE}"/>
                </c:ext>
              </c:extLst>
            </c:dLbl>
            <c:dLbl>
              <c:idx val="6"/>
              <c:spPr>
                <a:noFill/>
                <a:ln>
                  <a:noFill/>
                </a:ln>
                <a:effectLst/>
              </c:spPr>
              <c:txPr>
                <a:bodyPr rot="-5400000" spcFirstLastPara="1" vertOverflow="clip" horzOverflow="clip" vert="horz" wrap="square" lIns="38100" tIns="19050" rIns="38100" bIns="19050" anchor="ctr" anchorCtr="1">
                  <a:spAutoFit/>
                </a:bodyPr>
                <a:lstStyle/>
                <a:p>
                  <a:pPr>
                    <a:defRPr sz="2400" b="1" i="0" u="none" strike="noStrike" kern="1200" baseline="0">
                      <a:solidFill>
                        <a:srgbClr val="0070C0"/>
                      </a:solidFill>
                      <a:latin typeface="+mn-lt"/>
                      <a:ea typeface="+mn-ea"/>
                      <a:cs typeface="+mn-cs"/>
                    </a:defRPr>
                  </a:pPr>
                  <a:endParaRPr lang="tr-TR"/>
                </a:p>
              </c:txPr>
              <c:dLblPos val="outEnd"/>
              <c:showLegendKey val="0"/>
              <c:showVal val="1"/>
              <c:showCatName val="0"/>
              <c:showSerName val="0"/>
              <c:showPercent val="0"/>
              <c:showBubbleSize val="0"/>
              <c:extLst>
                <c:ext xmlns:c16="http://schemas.microsoft.com/office/drawing/2014/chart" uri="{C3380CC4-5D6E-409C-BE32-E72D297353CC}">
                  <c16:uniqueId val="{00000009-6E2F-4B1B-82A4-D8D4ED05CCEE}"/>
                </c:ext>
              </c:extLst>
            </c:dLbl>
            <c:spPr>
              <a:noFill/>
              <a:ln>
                <a:noFill/>
              </a:ln>
              <a:effectLst/>
            </c:spPr>
            <c:txPr>
              <a:bodyPr rot="-5400000" spcFirstLastPara="1" vertOverflow="clip" horzOverflow="clip"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Sayfa1!$G$7:$G$13</c:f>
              <c:numCache>
                <c:formatCode>General</c:formatCode>
                <c:ptCount val="7"/>
                <c:pt idx="0">
                  <c:v>1960</c:v>
                </c:pt>
                <c:pt idx="1">
                  <c:v>1970</c:v>
                </c:pt>
                <c:pt idx="2">
                  <c:v>1980</c:v>
                </c:pt>
                <c:pt idx="3">
                  <c:v>1990</c:v>
                </c:pt>
                <c:pt idx="4">
                  <c:v>2000</c:v>
                </c:pt>
                <c:pt idx="5">
                  <c:v>2010</c:v>
                </c:pt>
                <c:pt idx="6">
                  <c:v>2020</c:v>
                </c:pt>
              </c:numCache>
            </c:numRef>
          </c:cat>
          <c:val>
            <c:numRef>
              <c:f>Sayfa1!$F$7:$F$13</c:f>
              <c:numCache>
                <c:formatCode>#,##0</c:formatCode>
                <c:ptCount val="7"/>
                <c:pt idx="0">
                  <c:v>3022</c:v>
                </c:pt>
                <c:pt idx="1">
                  <c:v>3761</c:v>
                </c:pt>
                <c:pt idx="2">
                  <c:v>4433</c:v>
                </c:pt>
                <c:pt idx="3">
                  <c:v>5028</c:v>
                </c:pt>
                <c:pt idx="4">
                  <c:v>6114</c:v>
                </c:pt>
                <c:pt idx="5">
                  <c:v>6922</c:v>
                </c:pt>
                <c:pt idx="6">
                  <c:v>7753</c:v>
                </c:pt>
              </c:numCache>
            </c:numRef>
          </c:val>
          <c:extLst>
            <c:ext xmlns:c16="http://schemas.microsoft.com/office/drawing/2014/chart" uri="{C3380CC4-5D6E-409C-BE32-E72D297353CC}">
              <c16:uniqueId val="{00000001-6E2F-4B1B-82A4-D8D4ED05CCEE}"/>
            </c:ext>
          </c:extLst>
        </c:ser>
        <c:dLbls>
          <c:dLblPos val="outEnd"/>
          <c:showLegendKey val="0"/>
          <c:showVal val="1"/>
          <c:showCatName val="0"/>
          <c:showSerName val="0"/>
          <c:showPercent val="0"/>
          <c:showBubbleSize val="0"/>
        </c:dLbls>
        <c:gapWidth val="444"/>
        <c:overlap val="-90"/>
        <c:axId val="396857944"/>
        <c:axId val="396858272"/>
      </c:barChart>
      <c:catAx>
        <c:axId val="396857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cap="all" baseline="0">
                    <a:solidFill>
                      <a:schemeClr val="tx1">
                        <a:lumMod val="65000"/>
                        <a:lumOff val="35000"/>
                      </a:schemeClr>
                    </a:solidFill>
                    <a:latin typeface="+mn-lt"/>
                    <a:ea typeface="+mn-ea"/>
                    <a:cs typeface="+mn-cs"/>
                  </a:defRPr>
                </a:pPr>
                <a:r>
                  <a:rPr lang="tr-TR" sz="2800" dirty="0"/>
                  <a:t>YILLAR</a:t>
                </a:r>
              </a:p>
            </c:rich>
          </c:tx>
          <c:overlay val="0"/>
          <c:spPr>
            <a:noFill/>
            <a:ln>
              <a:noFill/>
            </a:ln>
            <a:effectLst/>
          </c:spPr>
          <c:txPr>
            <a:bodyPr rot="0" spcFirstLastPara="1" vertOverflow="ellipsis" vert="horz" wrap="square" anchor="ctr" anchorCtr="1"/>
            <a:lstStyle/>
            <a:p>
              <a:pPr>
                <a:defRPr sz="2800" b="0" i="0" u="none" strike="noStrike" kern="1200" cap="all" baseline="0">
                  <a:solidFill>
                    <a:schemeClr val="tx1">
                      <a:lumMod val="65000"/>
                      <a:lumOff val="35000"/>
                    </a:schemeClr>
                  </a:solidFill>
                  <a:latin typeface="+mn-lt"/>
                  <a:ea typeface="+mn-ea"/>
                  <a:cs typeface="+mn-cs"/>
                </a:defRPr>
              </a:pPr>
              <a:endParaRPr lang="tr-TR"/>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all" spc="120" normalizeH="0" baseline="0">
                <a:solidFill>
                  <a:schemeClr val="tx1">
                    <a:lumMod val="65000"/>
                    <a:lumOff val="35000"/>
                  </a:schemeClr>
                </a:solidFill>
                <a:latin typeface="+mn-lt"/>
                <a:ea typeface="+mn-ea"/>
                <a:cs typeface="+mn-cs"/>
              </a:defRPr>
            </a:pPr>
            <a:endParaRPr lang="tr-TR"/>
          </a:p>
        </c:txPr>
        <c:crossAx val="396858272"/>
        <c:crosses val="autoZero"/>
        <c:auto val="1"/>
        <c:lblAlgn val="ctr"/>
        <c:lblOffset val="100"/>
        <c:noMultiLvlLbl val="0"/>
      </c:catAx>
      <c:valAx>
        <c:axId val="396858272"/>
        <c:scaling>
          <c:orientation val="minMax"/>
        </c:scaling>
        <c:delete val="1"/>
        <c:axPos val="l"/>
        <c:title>
          <c:tx>
            <c:rich>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r>
                  <a:rPr lang="tr-TR" sz="2400" dirty="0"/>
                  <a:t>MİLYAR NÜFUS</a:t>
                </a:r>
              </a:p>
            </c:rich>
          </c:tx>
          <c:overlay val="0"/>
          <c:spPr>
            <a:noFill/>
            <a:ln>
              <a:noFill/>
            </a:ln>
            <a:effectLst/>
          </c:spPr>
          <c:txPr>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crossAx val="396857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tr-TR" sz="2400" b="1" dirty="0"/>
              <a:t>1960 DAN GÜNÜMÜZE TÜRKİYE NÜFUSU</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5.0443692253814877E-2"/>
          <c:y val="8.8766382862121879E-2"/>
          <c:w val="0.92776421900826322"/>
          <c:h val="0.7664604916009984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Sayfa1!$A$1</c:f>
              <c:numCache>
                <c:formatCode>General</c:formatCode>
                <c:ptCount val="1"/>
              </c:numCache>
            </c:numRef>
          </c:val>
          <c:extLst>
            <c:ext xmlns:c16="http://schemas.microsoft.com/office/drawing/2014/chart" uri="{C3380CC4-5D6E-409C-BE32-E72D297353CC}">
              <c16:uniqueId val="{00000000-C0CE-478C-9B06-638B0D366E1C}"/>
            </c:ext>
          </c:extLst>
        </c:ser>
        <c:ser>
          <c:idx val="1"/>
          <c:order val="1"/>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800" b="1" i="0" u="none" strike="noStrike" kern="1200" baseline="0">
                    <a:solidFill>
                      <a:srgbClr val="0070C0"/>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Sayfa1!$G$7:$G$13</c:f>
              <c:numCache>
                <c:formatCode>General</c:formatCode>
                <c:ptCount val="7"/>
                <c:pt idx="0">
                  <c:v>1960</c:v>
                </c:pt>
                <c:pt idx="1">
                  <c:v>1970</c:v>
                </c:pt>
                <c:pt idx="2">
                  <c:v>1980</c:v>
                </c:pt>
                <c:pt idx="3">
                  <c:v>1990</c:v>
                </c:pt>
                <c:pt idx="4">
                  <c:v>2000</c:v>
                </c:pt>
                <c:pt idx="5">
                  <c:v>2010</c:v>
                </c:pt>
                <c:pt idx="6">
                  <c:v>2020</c:v>
                </c:pt>
              </c:numCache>
            </c:numRef>
          </c:cat>
          <c:val>
            <c:numRef>
              <c:f>Sayfa1!$F$7:$F$13</c:f>
              <c:numCache>
                <c:formatCode>#,##0</c:formatCode>
                <c:ptCount val="7"/>
                <c:pt idx="0">
                  <c:v>27754</c:v>
                </c:pt>
                <c:pt idx="1">
                  <c:v>35605</c:v>
                </c:pt>
                <c:pt idx="2">
                  <c:v>44736</c:v>
                </c:pt>
                <c:pt idx="3">
                  <c:v>56473</c:v>
                </c:pt>
                <c:pt idx="4">
                  <c:v>67803</c:v>
                </c:pt>
                <c:pt idx="5">
                  <c:v>73722</c:v>
                </c:pt>
                <c:pt idx="6">
                  <c:v>83614</c:v>
                </c:pt>
              </c:numCache>
            </c:numRef>
          </c:val>
          <c:extLst>
            <c:ext xmlns:c16="http://schemas.microsoft.com/office/drawing/2014/chart" uri="{C3380CC4-5D6E-409C-BE32-E72D297353CC}">
              <c16:uniqueId val="{00000001-C0CE-478C-9B06-638B0D366E1C}"/>
            </c:ext>
          </c:extLst>
        </c:ser>
        <c:dLbls>
          <c:dLblPos val="outEnd"/>
          <c:showLegendKey val="0"/>
          <c:showVal val="1"/>
          <c:showCatName val="0"/>
          <c:showSerName val="0"/>
          <c:showPercent val="0"/>
          <c:showBubbleSize val="0"/>
        </c:dLbls>
        <c:gapWidth val="444"/>
        <c:overlap val="-90"/>
        <c:axId val="396857944"/>
        <c:axId val="396858272"/>
      </c:barChart>
      <c:catAx>
        <c:axId val="396857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r>
                  <a:rPr lang="tr-TR" sz="1800"/>
                  <a:t>YILLAR</a:t>
                </a: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tx1">
                      <a:lumMod val="65000"/>
                      <a:lumOff val="35000"/>
                    </a:schemeClr>
                  </a:solidFill>
                  <a:latin typeface="+mn-lt"/>
                  <a:ea typeface="+mn-ea"/>
                  <a:cs typeface="+mn-cs"/>
                </a:defRPr>
              </a:pPr>
              <a:endParaRPr lang="tr-TR"/>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endParaRPr lang="tr-TR"/>
          </a:p>
        </c:txPr>
        <c:crossAx val="396858272"/>
        <c:crosses val="autoZero"/>
        <c:auto val="1"/>
        <c:lblAlgn val="ctr"/>
        <c:lblOffset val="100"/>
        <c:noMultiLvlLbl val="0"/>
      </c:catAx>
      <c:valAx>
        <c:axId val="396858272"/>
        <c:scaling>
          <c:orientation val="minMax"/>
        </c:scaling>
        <c:delete val="1"/>
        <c:axPos val="l"/>
        <c:title>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tr-TR" sz="1400"/>
                  <a:t>MİLYON NÜFUS</a:t>
                </a:r>
                <a:endParaRPr lang="en-US" sz="1400"/>
              </a:p>
            </c:rich>
          </c:tx>
          <c:overlay val="0"/>
          <c:spPr>
            <a:noFill/>
            <a:ln>
              <a:noFill/>
            </a:ln>
            <a:effectLst/>
          </c:spPr>
          <c:txPr>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crossAx val="39685794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600" dirty="0" err="1"/>
              <a:t>Üniversiteli</a:t>
            </a:r>
            <a:r>
              <a:rPr lang="en-US" sz="3600" dirty="0"/>
              <a:t> </a:t>
            </a:r>
            <a:r>
              <a:rPr lang="tr-TR" sz="3600" dirty="0"/>
              <a:t>İ</a:t>
            </a:r>
            <a:r>
              <a:rPr lang="en-US" sz="3600" dirty="0" err="1"/>
              <a:t>şsiz</a:t>
            </a:r>
            <a:r>
              <a:rPr lang="en-US" sz="3600" dirty="0"/>
              <a:t> </a:t>
            </a:r>
            <a:r>
              <a:rPr lang="tr-TR" sz="3600" dirty="0"/>
              <a:t>S</a:t>
            </a:r>
            <a:r>
              <a:rPr lang="en-US" sz="3600" dirty="0" err="1"/>
              <a:t>ayısı</a:t>
            </a:r>
            <a:endParaRPr lang="en-US" sz="3600" dirty="0"/>
          </a:p>
        </c:rich>
      </c:tx>
      <c:overlay val="0"/>
    </c:title>
    <c:autoTitleDeleted val="0"/>
    <c:plotArea>
      <c:layout>
        <c:manualLayout>
          <c:layoutTarget val="inner"/>
          <c:xMode val="edge"/>
          <c:yMode val="edge"/>
          <c:x val="8.2742164158443571E-2"/>
          <c:y val="0.11930020199487466"/>
          <c:w val="0.90248442277366991"/>
          <c:h val="0.80251054307670611"/>
        </c:manualLayout>
      </c:layout>
      <c:barChart>
        <c:barDir val="col"/>
        <c:grouping val="stacked"/>
        <c:varyColors val="0"/>
        <c:ser>
          <c:idx val="1"/>
          <c:order val="0"/>
          <c:tx>
            <c:strRef>
              <c:f>Sayfa1!$C$1</c:f>
              <c:strCache>
                <c:ptCount val="1"/>
                <c:pt idx="0">
                  <c:v>Üniversiteli işsiz sayısı</c:v>
                </c:pt>
              </c:strCache>
            </c:strRef>
          </c:tx>
          <c:invertIfNegative val="0"/>
          <c:cat>
            <c:numRef>
              <c:f>Sayfa1!$B$2:$B$16</c:f>
              <c:numCache>
                <c:formatCode>0</c:formatCode>
                <c:ptCount val="15"/>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numCache>
            </c:numRef>
          </c:cat>
          <c:val>
            <c:numRef>
              <c:f>Sayfa1!$C$2:$C$16</c:f>
              <c:numCache>
                <c:formatCode>#,##0</c:formatCode>
                <c:ptCount val="15"/>
                <c:pt idx="0">
                  <c:v>308000</c:v>
                </c:pt>
                <c:pt idx="1">
                  <c:v>277000</c:v>
                </c:pt>
                <c:pt idx="2">
                  <c:v>285000</c:v>
                </c:pt>
                <c:pt idx="3">
                  <c:v>311000</c:v>
                </c:pt>
                <c:pt idx="4">
                  <c:v>362000</c:v>
                </c:pt>
                <c:pt idx="5">
                  <c:v>459000</c:v>
                </c:pt>
                <c:pt idx="6">
                  <c:v>446000</c:v>
                </c:pt>
                <c:pt idx="7">
                  <c:v>467000</c:v>
                </c:pt>
                <c:pt idx="8">
                  <c:v>503000</c:v>
                </c:pt>
                <c:pt idx="9">
                  <c:v>557000</c:v>
                </c:pt>
                <c:pt idx="10">
                  <c:v>606000</c:v>
                </c:pt>
                <c:pt idx="11">
                  <c:v>692000</c:v>
                </c:pt>
                <c:pt idx="12">
                  <c:v>828000</c:v>
                </c:pt>
                <c:pt idx="13">
                  <c:v>947000</c:v>
                </c:pt>
                <c:pt idx="14">
                  <c:v>1032000</c:v>
                </c:pt>
              </c:numCache>
            </c:numRef>
          </c:val>
          <c:extLst>
            <c:ext xmlns:c16="http://schemas.microsoft.com/office/drawing/2014/chart" uri="{C3380CC4-5D6E-409C-BE32-E72D297353CC}">
              <c16:uniqueId val="{00000000-F2E8-4640-AA38-2AF6FC204974}"/>
            </c:ext>
          </c:extLst>
        </c:ser>
        <c:dLbls>
          <c:showLegendKey val="0"/>
          <c:showVal val="0"/>
          <c:showCatName val="0"/>
          <c:showSerName val="0"/>
          <c:showPercent val="0"/>
          <c:showBubbleSize val="0"/>
        </c:dLbls>
        <c:gapWidth val="300"/>
        <c:axId val="68795776"/>
        <c:axId val="71058944"/>
      </c:barChart>
      <c:catAx>
        <c:axId val="68795776"/>
        <c:scaling>
          <c:orientation val="minMax"/>
        </c:scaling>
        <c:delete val="0"/>
        <c:axPos val="b"/>
        <c:numFmt formatCode="0" sourceLinked="1"/>
        <c:majorTickMark val="none"/>
        <c:minorTickMark val="none"/>
        <c:tickLblPos val="nextTo"/>
        <c:txPr>
          <a:bodyPr/>
          <a:lstStyle/>
          <a:p>
            <a:pPr>
              <a:defRPr sz="1400" b="1">
                <a:latin typeface="Times New Roman" pitchFamily="18" charset="0"/>
                <a:cs typeface="Times New Roman" pitchFamily="18" charset="0"/>
              </a:defRPr>
            </a:pPr>
            <a:endParaRPr lang="tr-TR"/>
          </a:p>
        </c:txPr>
        <c:crossAx val="71058944"/>
        <c:crosses val="autoZero"/>
        <c:auto val="1"/>
        <c:lblAlgn val="ctr"/>
        <c:lblOffset val="100"/>
        <c:noMultiLvlLbl val="0"/>
      </c:catAx>
      <c:valAx>
        <c:axId val="71058944"/>
        <c:scaling>
          <c:orientation val="minMax"/>
        </c:scaling>
        <c:delete val="0"/>
        <c:axPos val="l"/>
        <c:majorGridlines/>
        <c:numFmt formatCode="#,##0" sourceLinked="1"/>
        <c:majorTickMark val="none"/>
        <c:minorTickMark val="none"/>
        <c:tickLblPos val="nextTo"/>
        <c:txPr>
          <a:bodyPr/>
          <a:lstStyle/>
          <a:p>
            <a:pPr>
              <a:defRPr b="1">
                <a:latin typeface="Times New Roman" pitchFamily="18" charset="0"/>
                <a:cs typeface="Times New Roman" pitchFamily="18" charset="0"/>
              </a:defRPr>
            </a:pPr>
            <a:endParaRPr lang="tr-TR"/>
          </a:p>
        </c:txPr>
        <c:crossAx val="68795776"/>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0.87256</cdr:x>
      <cdr:y>0.05892</cdr:y>
    </cdr:from>
    <cdr:to>
      <cdr:x>0.9085</cdr:x>
      <cdr:y>0.24953</cdr:y>
    </cdr:to>
    <cdr:sp macro="" textlink="">
      <cdr:nvSpPr>
        <cdr:cNvPr id="2" name="12 Metin kutusu"/>
        <cdr:cNvSpPr txBox="1"/>
      </cdr:nvSpPr>
      <cdr:spPr>
        <a:xfrm xmlns:a="http://schemas.openxmlformats.org/drawingml/2006/main" rot="16200000">
          <a:off x="7077727" y="780453"/>
          <a:ext cx="1155485" cy="30895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947.000</a:t>
          </a:r>
        </a:p>
      </cdr:txBody>
    </cdr:sp>
  </cdr:relSizeAnchor>
  <cdr:relSizeAnchor xmlns:cdr="http://schemas.openxmlformats.org/drawingml/2006/chartDrawing">
    <cdr:from>
      <cdr:x>0.93904</cdr:x>
      <cdr:y>0</cdr:y>
    </cdr:from>
    <cdr:to>
      <cdr:x>0.97498</cdr:x>
      <cdr:y>0.19061</cdr:y>
    </cdr:to>
    <cdr:sp macro="" textlink="">
      <cdr:nvSpPr>
        <cdr:cNvPr id="3" name="12 Metin kutusu"/>
        <cdr:cNvSpPr txBox="1"/>
      </cdr:nvSpPr>
      <cdr:spPr>
        <a:xfrm xmlns:a="http://schemas.openxmlformats.org/drawingml/2006/main" rot="16200000">
          <a:off x="7649231" y="423262"/>
          <a:ext cx="1155484" cy="308959"/>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1.032.000</a:t>
          </a:r>
        </a:p>
      </cdr:txBody>
    </cdr:sp>
  </cdr:relSizeAnchor>
  <cdr:relSizeAnchor xmlns:cdr="http://schemas.openxmlformats.org/drawingml/2006/chartDrawing">
    <cdr:from>
      <cdr:x>0.09972</cdr:x>
      <cdr:y>0.51852</cdr:y>
    </cdr:from>
    <cdr:to>
      <cdr:x>0.14337</cdr:x>
      <cdr:y>0.69013</cdr:y>
    </cdr:to>
    <cdr:sp macro="" textlink="">
      <cdr:nvSpPr>
        <cdr:cNvPr id="4" name="11 Metin kutusu"/>
        <cdr:cNvSpPr txBox="1"/>
      </cdr:nvSpPr>
      <cdr:spPr>
        <a:xfrm xmlns:a="http://schemas.openxmlformats.org/drawingml/2006/main" rot="16200000">
          <a:off x="524691" y="3475838"/>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308.000</a:t>
          </a:r>
        </a:p>
      </cdr:txBody>
    </cdr:sp>
  </cdr:relSizeAnchor>
  <cdr:relSizeAnchor xmlns:cdr="http://schemas.openxmlformats.org/drawingml/2006/chartDrawing">
    <cdr:from>
      <cdr:x>0.81439</cdr:x>
      <cdr:y>0.1532</cdr:y>
    </cdr:from>
    <cdr:to>
      <cdr:x>0.85804</cdr:x>
      <cdr:y>0.32481</cdr:y>
    </cdr:to>
    <cdr:sp macro="" textlink="">
      <cdr:nvSpPr>
        <cdr:cNvPr id="5" name="12 Metin kutusu"/>
        <cdr:cNvSpPr txBox="1"/>
      </cdr:nvSpPr>
      <cdr:spPr>
        <a:xfrm xmlns:a="http://schemas.openxmlformats.org/drawingml/2006/main" rot="16200000">
          <a:off x="6668358" y="1261259"/>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828.000</a:t>
          </a:r>
        </a:p>
      </cdr:txBody>
    </cdr:sp>
  </cdr:relSizeAnchor>
  <cdr:relSizeAnchor xmlns:cdr="http://schemas.openxmlformats.org/drawingml/2006/chartDrawing">
    <cdr:from>
      <cdr:x>0.68974</cdr:x>
      <cdr:y>0.31818</cdr:y>
    </cdr:from>
    <cdr:to>
      <cdr:x>0.73338</cdr:x>
      <cdr:y>0.48979</cdr:y>
    </cdr:to>
    <cdr:sp macro="" textlink="">
      <cdr:nvSpPr>
        <cdr:cNvPr id="6" name="13 Metin kutusu"/>
        <cdr:cNvSpPr txBox="1"/>
      </cdr:nvSpPr>
      <cdr:spPr>
        <a:xfrm xmlns:a="http://schemas.openxmlformats.org/drawingml/2006/main" rot="16200000">
          <a:off x="5596788" y="2261391"/>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606.000</a:t>
          </a:r>
        </a:p>
      </cdr:txBody>
    </cdr:sp>
  </cdr:relSizeAnchor>
  <cdr:relSizeAnchor xmlns:cdr="http://schemas.openxmlformats.org/drawingml/2006/chartDrawing">
    <cdr:from>
      <cdr:x>0.5734</cdr:x>
      <cdr:y>0.3771</cdr:y>
    </cdr:from>
    <cdr:to>
      <cdr:x>0.61704</cdr:x>
      <cdr:y>0.54872</cdr:y>
    </cdr:to>
    <cdr:sp macro="" textlink="">
      <cdr:nvSpPr>
        <cdr:cNvPr id="7" name="14 Metin kutusu"/>
        <cdr:cNvSpPr txBox="1"/>
      </cdr:nvSpPr>
      <cdr:spPr>
        <a:xfrm xmlns:a="http://schemas.openxmlformats.org/drawingml/2006/main" rot="16200000">
          <a:off x="4596657" y="2618581"/>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503.000</a:t>
          </a:r>
        </a:p>
      </cdr:txBody>
    </cdr:sp>
  </cdr:relSizeAnchor>
  <cdr:relSizeAnchor xmlns:cdr="http://schemas.openxmlformats.org/drawingml/2006/chartDrawing">
    <cdr:from>
      <cdr:x>0.63988</cdr:x>
      <cdr:y>0.34175</cdr:y>
    </cdr:from>
    <cdr:to>
      <cdr:x>0.68352</cdr:x>
      <cdr:y>0.51336</cdr:y>
    </cdr:to>
    <cdr:sp macro="" textlink="">
      <cdr:nvSpPr>
        <cdr:cNvPr id="8" name="15 Metin kutusu"/>
        <cdr:cNvSpPr txBox="1"/>
      </cdr:nvSpPr>
      <cdr:spPr>
        <a:xfrm xmlns:a="http://schemas.openxmlformats.org/drawingml/2006/main" rot="16200000">
          <a:off x="5168160" y="2404267"/>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557.000</a:t>
          </a:r>
        </a:p>
      </cdr:txBody>
    </cdr:sp>
  </cdr:relSizeAnchor>
  <cdr:relSizeAnchor xmlns:cdr="http://schemas.openxmlformats.org/drawingml/2006/chartDrawing">
    <cdr:from>
      <cdr:x>0.21606</cdr:x>
      <cdr:y>0.51852</cdr:y>
    </cdr:from>
    <cdr:to>
      <cdr:x>0.25971</cdr:x>
      <cdr:y>0.71597</cdr:y>
    </cdr:to>
    <cdr:sp macro="" textlink="">
      <cdr:nvSpPr>
        <cdr:cNvPr id="9" name="16 Metin kutusu"/>
        <cdr:cNvSpPr txBox="1"/>
      </cdr:nvSpPr>
      <cdr:spPr>
        <a:xfrm xmlns:a="http://schemas.openxmlformats.org/drawingml/2006/main" rot="16200000">
          <a:off x="1446508" y="3554152"/>
          <a:ext cx="119695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285.000</a:t>
          </a:r>
        </a:p>
      </cdr:txBody>
    </cdr:sp>
  </cdr:relSizeAnchor>
  <cdr:relSizeAnchor xmlns:cdr="http://schemas.openxmlformats.org/drawingml/2006/chartDrawing">
    <cdr:from>
      <cdr:x>0.74791</cdr:x>
      <cdr:y>0.24747</cdr:y>
    </cdr:from>
    <cdr:to>
      <cdr:x>0.79155</cdr:x>
      <cdr:y>0.41909</cdr:y>
    </cdr:to>
    <cdr:sp macro="" textlink="">
      <cdr:nvSpPr>
        <cdr:cNvPr id="10" name="17 Metin kutusu"/>
        <cdr:cNvSpPr txBox="1"/>
      </cdr:nvSpPr>
      <cdr:spPr>
        <a:xfrm xmlns:a="http://schemas.openxmlformats.org/drawingml/2006/main" rot="16200000">
          <a:off x="6096854" y="1832763"/>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692.000</a:t>
          </a:r>
        </a:p>
      </cdr:txBody>
    </cdr:sp>
  </cdr:relSizeAnchor>
  <cdr:relSizeAnchor xmlns:cdr="http://schemas.openxmlformats.org/drawingml/2006/chartDrawing">
    <cdr:from>
      <cdr:x>0.51523</cdr:x>
      <cdr:y>0.40067</cdr:y>
    </cdr:from>
    <cdr:to>
      <cdr:x>0.55887</cdr:x>
      <cdr:y>0.57229</cdr:y>
    </cdr:to>
    <cdr:sp macro="" textlink="">
      <cdr:nvSpPr>
        <cdr:cNvPr id="11" name="18 Metin kutusu"/>
        <cdr:cNvSpPr txBox="1"/>
      </cdr:nvSpPr>
      <cdr:spPr>
        <a:xfrm xmlns:a="http://schemas.openxmlformats.org/drawingml/2006/main" rot="16200000">
          <a:off x="4096591" y="2761457"/>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467.000</a:t>
          </a:r>
        </a:p>
      </cdr:txBody>
    </cdr:sp>
  </cdr:relSizeAnchor>
  <cdr:relSizeAnchor xmlns:cdr="http://schemas.openxmlformats.org/drawingml/2006/chartDrawing">
    <cdr:from>
      <cdr:x>0.45706</cdr:x>
      <cdr:y>0.42424</cdr:y>
    </cdr:from>
    <cdr:to>
      <cdr:x>0.5007</cdr:x>
      <cdr:y>0.59586</cdr:y>
    </cdr:to>
    <cdr:sp macro="" textlink="">
      <cdr:nvSpPr>
        <cdr:cNvPr id="12" name="19 Metin kutusu"/>
        <cdr:cNvSpPr txBox="1"/>
      </cdr:nvSpPr>
      <cdr:spPr>
        <a:xfrm xmlns:a="http://schemas.openxmlformats.org/drawingml/2006/main" rot="16200000">
          <a:off x="3596525" y="2904333"/>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446.000</a:t>
          </a:r>
        </a:p>
      </cdr:txBody>
    </cdr:sp>
  </cdr:relSizeAnchor>
  <cdr:relSizeAnchor xmlns:cdr="http://schemas.openxmlformats.org/drawingml/2006/chartDrawing">
    <cdr:from>
      <cdr:x>0.39888</cdr:x>
      <cdr:y>0.41246</cdr:y>
    </cdr:from>
    <cdr:to>
      <cdr:x>0.44253</cdr:x>
      <cdr:y>0.58407</cdr:y>
    </cdr:to>
    <cdr:sp macro="" textlink="">
      <cdr:nvSpPr>
        <cdr:cNvPr id="13" name="20 Metin kutusu"/>
        <cdr:cNvSpPr txBox="1"/>
      </cdr:nvSpPr>
      <cdr:spPr>
        <a:xfrm xmlns:a="http://schemas.openxmlformats.org/drawingml/2006/main" rot="16200000">
          <a:off x="3096458" y="2832895"/>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459.000</a:t>
          </a:r>
        </a:p>
      </cdr:txBody>
    </cdr:sp>
  </cdr:relSizeAnchor>
  <cdr:relSizeAnchor xmlns:cdr="http://schemas.openxmlformats.org/drawingml/2006/chartDrawing">
    <cdr:from>
      <cdr:x>0.27423</cdr:x>
      <cdr:y>0.51852</cdr:y>
    </cdr:from>
    <cdr:to>
      <cdr:x>0.31788</cdr:x>
      <cdr:y>0.69013</cdr:y>
    </cdr:to>
    <cdr:sp macro="" textlink="">
      <cdr:nvSpPr>
        <cdr:cNvPr id="14" name="21 Metin kutusu"/>
        <cdr:cNvSpPr txBox="1"/>
      </cdr:nvSpPr>
      <cdr:spPr>
        <a:xfrm xmlns:a="http://schemas.openxmlformats.org/drawingml/2006/main" rot="16200000">
          <a:off x="2024888" y="3475837"/>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311.000</a:t>
          </a:r>
        </a:p>
      </cdr:txBody>
    </cdr:sp>
  </cdr:relSizeAnchor>
  <cdr:relSizeAnchor xmlns:cdr="http://schemas.openxmlformats.org/drawingml/2006/chartDrawing">
    <cdr:from>
      <cdr:x>0.34071</cdr:x>
      <cdr:y>0.48316</cdr:y>
    </cdr:from>
    <cdr:to>
      <cdr:x>0.38436</cdr:x>
      <cdr:y>0.65478</cdr:y>
    </cdr:to>
    <cdr:sp macro="" textlink="">
      <cdr:nvSpPr>
        <cdr:cNvPr id="15" name="22 Metin kutusu"/>
        <cdr:cNvSpPr txBox="1"/>
      </cdr:nvSpPr>
      <cdr:spPr>
        <a:xfrm xmlns:a="http://schemas.openxmlformats.org/drawingml/2006/main" rot="16200000">
          <a:off x="2596393" y="3261523"/>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dirty="0">
              <a:latin typeface="Times New Roman" pitchFamily="18" charset="0"/>
              <a:cs typeface="Times New Roman" pitchFamily="18" charset="0"/>
            </a:rPr>
            <a:t>362.000</a:t>
          </a:r>
        </a:p>
      </cdr:txBody>
    </cdr:sp>
  </cdr:relSizeAnchor>
  <cdr:relSizeAnchor xmlns:cdr="http://schemas.openxmlformats.org/drawingml/2006/chartDrawing">
    <cdr:from>
      <cdr:x>0.15789</cdr:x>
      <cdr:y>0.54209</cdr:y>
    </cdr:from>
    <cdr:to>
      <cdr:x>0.20154</cdr:x>
      <cdr:y>0.7137</cdr:y>
    </cdr:to>
    <cdr:sp macro="" textlink="">
      <cdr:nvSpPr>
        <cdr:cNvPr id="16" name="23 Metin kutusu"/>
        <cdr:cNvSpPr txBox="1"/>
      </cdr:nvSpPr>
      <cdr:spPr>
        <a:xfrm xmlns:a="http://schemas.openxmlformats.org/drawingml/2006/main" rot="16200000">
          <a:off x="1024757" y="3618714"/>
          <a:ext cx="1040328" cy="37519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tr-TR" sz="1600" b="1">
              <a:latin typeface="Times New Roman" pitchFamily="18" charset="0"/>
              <a:cs typeface="Times New Roman" pitchFamily="18" charset="0"/>
            </a:rPr>
            <a:t>277.000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57F768-742F-4E8D-AEAB-BDB45B4D4DCA}" type="datetimeFigureOut">
              <a:rPr lang="tr-TR" smtClean="0"/>
              <a:pPr/>
              <a:t>19.06.2023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2F9D88-41CF-4C2E-8CAD-13A1F05C434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14CAD66-41AC-97A0-5B8E-DE439954A0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0EE812-5DD6-4236-81EA-B56F34306E6E}" type="slidenum">
              <a:rPr lang="tr-TR" altLang="tr-TR" smtClean="0">
                <a:latin typeface="Arial" panose="020B0604020202020204" pitchFamily="34" charset="0"/>
              </a:rPr>
              <a:pPr>
                <a:spcBef>
                  <a:spcPct val="0"/>
                </a:spcBef>
              </a:pPr>
              <a:t>1</a:t>
            </a:fld>
            <a:endParaRPr lang="tr-TR" altLang="tr-TR">
              <a:latin typeface="Arial" panose="020B0604020202020204" pitchFamily="34" charset="0"/>
            </a:endParaRPr>
          </a:p>
        </p:txBody>
      </p:sp>
      <p:sp>
        <p:nvSpPr>
          <p:cNvPr id="8195" name="Rectangle 2">
            <a:extLst>
              <a:ext uri="{FF2B5EF4-FFF2-40B4-BE49-F238E27FC236}">
                <a16:creationId xmlns:a16="http://schemas.microsoft.com/office/drawing/2014/main" id="{F2AD226C-29F0-E166-4CC1-7AAD1D7EDD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AE53F28F-042A-E251-8F85-45BD9E357B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F2F9D88-41CF-4C2E-8CAD-13A1F05C4341}" type="slidenum">
              <a:rPr lang="tr-TR" smtClean="0"/>
              <a:pPr/>
              <a:t>21</a:t>
            </a:fld>
            <a:endParaRPr lang="tr-TR"/>
          </a:p>
        </p:txBody>
      </p:sp>
    </p:spTree>
    <p:extLst>
      <p:ext uri="{BB962C8B-B14F-4D97-AF65-F5344CB8AC3E}">
        <p14:creationId xmlns:p14="http://schemas.microsoft.com/office/powerpoint/2010/main" val="170307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a:extLst>
              <a:ext uri="{FF2B5EF4-FFF2-40B4-BE49-F238E27FC236}">
                <a16:creationId xmlns:a16="http://schemas.microsoft.com/office/drawing/2014/main" id="{F229D4C0-4A1C-F007-C34E-998699BA75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431F32-9574-47B7-8A7C-32E37A8E40BB}" type="slidenum">
              <a:rPr lang="tr-TR" altLang="tr-TR" smtClean="0">
                <a:latin typeface="Arial" panose="020B0604020202020204" pitchFamily="34" charset="0"/>
              </a:rPr>
              <a:pPr>
                <a:spcBef>
                  <a:spcPct val="0"/>
                </a:spcBef>
              </a:pPr>
              <a:t>99</a:t>
            </a:fld>
            <a:endParaRPr lang="tr-TR" altLang="tr-TR">
              <a:latin typeface="Arial" panose="020B0604020202020204" pitchFamily="34" charset="0"/>
            </a:endParaRPr>
          </a:p>
        </p:txBody>
      </p:sp>
      <p:sp>
        <p:nvSpPr>
          <p:cNvPr id="499715" name="Rectangle 2">
            <a:extLst>
              <a:ext uri="{FF2B5EF4-FFF2-40B4-BE49-F238E27FC236}">
                <a16:creationId xmlns:a16="http://schemas.microsoft.com/office/drawing/2014/main" id="{39D64D57-4393-AFBD-1480-EBBAFEDDD9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9716" name="Rectangle 3">
            <a:extLst>
              <a:ext uri="{FF2B5EF4-FFF2-40B4-BE49-F238E27FC236}">
                <a16:creationId xmlns:a16="http://schemas.microsoft.com/office/drawing/2014/main" id="{640B84F4-D6A2-57C8-5547-911F4D2773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FA3D2961-4ACE-4DE9-BA6E-D09B1E7818CE}" type="datetime8">
              <a:rPr lang="tr-TR" smtClean="0"/>
              <a:t>19.06.2023 12:30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E281676-5531-4FFA-85E7-A0CDBAAD18C9}" type="datetime8">
              <a:rPr lang="tr-TR" smtClean="0"/>
              <a:t>19.06.2023 12:30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976DEFC9-FF03-4AB5-AFBF-63A5A3547503}" type="datetime8">
              <a:rPr lang="tr-TR" smtClean="0"/>
              <a:t>19.06.2023 12:30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470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C396B84-B179-454F-8F36-57C8B5D35504}" type="datetime8">
              <a:rPr lang="tr-TR" smtClean="0"/>
              <a:t>19.06.2023 12:30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3F82AA50-47D1-4E36-8716-F866582876E8}" type="datetime8">
              <a:rPr lang="tr-TR" smtClean="0"/>
              <a:t>19.06.2023 12:30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1EFFDC2C-2B2C-44AB-AF40-C1A69F1E79D4}" type="datetime8">
              <a:rPr lang="tr-TR" smtClean="0"/>
              <a:t>19.06.2023 12:30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0E7012BE-BFBE-472B-8075-0EEB5DA4975E}" type="datetime8">
              <a:rPr lang="tr-TR" smtClean="0"/>
              <a:t>19.06.2023 12:30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2F9F692D-ACE0-4018-A3A5-26FDC5771C53}" type="datetime8">
              <a:rPr lang="tr-TR" smtClean="0"/>
              <a:t>19.06.2023 12:30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9C014C7-7002-4E7E-9ED2-D29621179FE4}" type="datetime8">
              <a:rPr lang="tr-TR" smtClean="0"/>
              <a:t>19.06.2023 12:30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9B05F258-DD8E-4EC8-A1F8-77967485E23A}" type="datetime8">
              <a:rPr lang="tr-TR" smtClean="0"/>
              <a:t>19.06.2023 12:30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574087B-0697-4A63-9FCE-296344B234E8}" type="datetime8">
              <a:rPr lang="tr-TR" smtClean="0"/>
              <a:t>19.06.2023 12:30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56BB682-17DB-4D10-BB77-1BFF1DDE901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47732-2250-446F-9B19-CFFD936D0F87}" type="datetime8">
              <a:rPr lang="tr-TR" smtClean="0"/>
              <a:t>19.06.2023 12:30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BB682-17DB-4D10-BB77-1BFF1DDE901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hyperlink" Target="mailto:arifdede2834@gmail.com" TargetMode="External"/><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hyperlink" Target="http://www.arifdede.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4 Veri Yer Tutucusu">
            <a:extLst>
              <a:ext uri="{FF2B5EF4-FFF2-40B4-BE49-F238E27FC236}">
                <a16:creationId xmlns:a16="http://schemas.microsoft.com/office/drawing/2014/main" id="{C7D24286-8A99-BF3E-084A-2C594D354B1F}"/>
              </a:ext>
            </a:extLst>
          </p:cNvPr>
          <p:cNvSpPr>
            <a:spLocks noGrp="1"/>
          </p:cNvSpPr>
          <p:nvPr>
            <p:ph type="dt" sz="quarter" idx="10"/>
          </p:nvPr>
        </p:nvSpPr>
        <p:spPr/>
        <p:txBody>
          <a:bodyPr/>
          <a:lstStyle/>
          <a:p>
            <a:pPr>
              <a:defRPr/>
            </a:pPr>
            <a:fld id="{E30E0B27-6114-4B29-891D-7FD4C2F9208B}" type="datetime8">
              <a:rPr lang="tr-TR" smtClean="0"/>
              <a:t>19.06.2023 12:30</a:t>
            </a:fld>
            <a:endParaRPr lang="da-DK"/>
          </a:p>
        </p:txBody>
      </p:sp>
      <p:sp>
        <p:nvSpPr>
          <p:cNvPr id="7171" name="6 Slayt Numarası Yer Tutucusu">
            <a:extLst>
              <a:ext uri="{FF2B5EF4-FFF2-40B4-BE49-F238E27FC236}">
                <a16:creationId xmlns:a16="http://schemas.microsoft.com/office/drawing/2014/main" id="{A4EA05B9-AA5E-5D4F-2124-0D10B06AFB7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0A7D2C-619A-4034-AA25-A3B78574B77B}" type="slidenum">
              <a:rPr lang="da-DK" altLang="tr-TR" sz="1200" smtClean="0">
                <a:solidFill>
                  <a:srgbClr val="898989"/>
                </a:solidFill>
                <a:latin typeface="Arial" panose="020B0604020202020204" pitchFamily="34" charset="0"/>
              </a:rPr>
              <a:pPr>
                <a:spcBef>
                  <a:spcPct val="0"/>
                </a:spcBef>
                <a:buFontTx/>
                <a:buNone/>
              </a:pPr>
              <a:t>1</a:t>
            </a:fld>
            <a:endParaRPr lang="da-DK" altLang="tr-TR" sz="1200">
              <a:solidFill>
                <a:srgbClr val="898989"/>
              </a:solidFill>
              <a:latin typeface="Arial" panose="020B0604020202020204" pitchFamily="34" charset="0"/>
            </a:endParaRPr>
          </a:p>
        </p:txBody>
      </p:sp>
      <p:sp>
        <p:nvSpPr>
          <p:cNvPr id="7172" name="Text Box 8">
            <a:extLst>
              <a:ext uri="{FF2B5EF4-FFF2-40B4-BE49-F238E27FC236}">
                <a16:creationId xmlns:a16="http://schemas.microsoft.com/office/drawing/2014/main" id="{75A85F8A-1CED-796B-0C66-02AA775DB9AE}"/>
              </a:ext>
            </a:extLst>
          </p:cNvPr>
          <p:cNvSpPr txBox="1">
            <a:spLocks noChangeArrowheads="1"/>
          </p:cNvSpPr>
          <p:nvPr/>
        </p:nvSpPr>
        <p:spPr bwMode="auto">
          <a:xfrm>
            <a:off x="4346575" y="9080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tr-TR" altLang="tr-TR" sz="2400" b="1">
              <a:latin typeface="Arial" panose="020B0604020202020204" pitchFamily="34" charset="0"/>
            </a:endParaRPr>
          </a:p>
        </p:txBody>
      </p:sp>
      <p:sp>
        <p:nvSpPr>
          <p:cNvPr id="7173" name="Text Box 10">
            <a:extLst>
              <a:ext uri="{FF2B5EF4-FFF2-40B4-BE49-F238E27FC236}">
                <a16:creationId xmlns:a16="http://schemas.microsoft.com/office/drawing/2014/main" id="{B548D185-E692-2417-10CA-0C81CD9AFF3E}"/>
              </a:ext>
            </a:extLst>
          </p:cNvPr>
          <p:cNvSpPr txBox="1">
            <a:spLocks noChangeArrowheads="1"/>
          </p:cNvSpPr>
          <p:nvPr/>
        </p:nvSpPr>
        <p:spPr bwMode="auto">
          <a:xfrm>
            <a:off x="2798763" y="8810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2400" b="1">
              <a:latin typeface="Arial" panose="020B0604020202020204" pitchFamily="34" charset="0"/>
            </a:endParaRPr>
          </a:p>
        </p:txBody>
      </p:sp>
      <p:sp>
        <p:nvSpPr>
          <p:cNvPr id="48141" name="Rectangle 13">
            <a:extLst>
              <a:ext uri="{FF2B5EF4-FFF2-40B4-BE49-F238E27FC236}">
                <a16:creationId xmlns:a16="http://schemas.microsoft.com/office/drawing/2014/main" id="{EB6118BD-0A81-CA76-B4B2-F711D6DB5FAD}"/>
              </a:ext>
            </a:extLst>
          </p:cNvPr>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1" hangingPunct="1">
              <a:defRPr/>
            </a:pPr>
            <a:endParaRPr lang="tr-TR">
              <a:effectLst>
                <a:outerShdw blurRad="38100" dist="38100" dir="2700000" algn="tl">
                  <a:srgbClr val="000000">
                    <a:alpha val="43137"/>
                  </a:srgbClr>
                </a:outerShdw>
              </a:effectLst>
              <a:latin typeface="Arial" charset="0"/>
              <a:cs typeface="Arial" charset="0"/>
            </a:endParaRPr>
          </a:p>
        </p:txBody>
      </p:sp>
      <p:pic>
        <p:nvPicPr>
          <p:cNvPr id="3" name="Resim 2" descr="metin, insan yüzü, adam, insan, giyim içeren bir resim&#10;&#10;Açıklama otomatik olarak oluşturuldu">
            <a:extLst>
              <a:ext uri="{FF2B5EF4-FFF2-40B4-BE49-F238E27FC236}">
                <a16:creationId xmlns:a16="http://schemas.microsoft.com/office/drawing/2014/main" id="{1D61348C-A9A0-73D7-E077-8D2EF990B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1" y="404664"/>
            <a:ext cx="7200800" cy="59516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2109163321"/>
              </p:ext>
            </p:extLst>
          </p:nvPr>
        </p:nvGraphicFramePr>
        <p:xfrm>
          <a:off x="539552" y="476672"/>
          <a:ext cx="7848872" cy="5430376"/>
        </p:xfrm>
        <a:graphic>
          <a:graphicData uri="http://schemas.openxmlformats.org/drawingml/2006/table">
            <a:tbl>
              <a:tblPr firstRow="1" bandRow="1">
                <a:tableStyleId>{5C22544A-7EE6-4342-B048-85BDC9FD1C3A}</a:tableStyleId>
              </a:tblPr>
              <a:tblGrid>
                <a:gridCol w="7848872">
                  <a:extLst>
                    <a:ext uri="{9D8B030D-6E8A-4147-A177-3AD203B41FA5}">
                      <a16:colId xmlns:a16="http://schemas.microsoft.com/office/drawing/2014/main" val="20000"/>
                    </a:ext>
                  </a:extLst>
                </a:gridCol>
              </a:tblGrid>
              <a:tr h="5430376">
                <a:tc>
                  <a:txBody>
                    <a:bodyPr/>
                    <a:lstStyle/>
                    <a:p>
                      <a:pPr algn="ctr"/>
                      <a:endParaRPr lang="tr-TR" altLang="tr-TR" sz="5400" dirty="0">
                        <a:solidFill>
                          <a:schemeClr val="bg1"/>
                        </a:solidFill>
                        <a:latin typeface="Algerian" panose="04020705040A02060702" pitchFamily="82" charset="0"/>
                      </a:endParaRPr>
                    </a:p>
                    <a:p>
                      <a:pPr algn="ctr"/>
                      <a:r>
                        <a:rPr lang="tr-TR" altLang="tr-TR" sz="5400" dirty="0">
                          <a:solidFill>
                            <a:schemeClr val="bg1"/>
                          </a:solidFill>
                          <a:latin typeface="Algerian" panose="04020705040A02060702" pitchFamily="82" charset="0"/>
                        </a:rPr>
                        <a:t>EĞİTİMİN NİHAİ HEDEFİ TOPLUMA </a:t>
                      </a:r>
                    </a:p>
                    <a:p>
                      <a:pPr algn="ctr"/>
                      <a:r>
                        <a:rPr lang="tr-TR" altLang="tr-TR" sz="5400" dirty="0">
                          <a:solidFill>
                            <a:schemeClr val="bg1"/>
                          </a:solidFill>
                          <a:latin typeface="Algerian" panose="04020705040A02060702" pitchFamily="82" charset="0"/>
                        </a:rPr>
                        <a:t>KATMA DEĞER </a:t>
                      </a:r>
                    </a:p>
                    <a:p>
                      <a:pPr algn="ctr"/>
                      <a:r>
                        <a:rPr lang="tr-TR" altLang="tr-TR" sz="5400" dirty="0">
                          <a:solidFill>
                            <a:schemeClr val="bg1"/>
                          </a:solidFill>
                          <a:latin typeface="Algerian" panose="04020705040A02060702" pitchFamily="82" charset="0"/>
                        </a:rPr>
                        <a:t>ÜRETEN </a:t>
                      </a:r>
                      <a:r>
                        <a:rPr lang="tr-TR" altLang="tr-TR" sz="5400" dirty="0" err="1">
                          <a:solidFill>
                            <a:schemeClr val="bg1"/>
                          </a:solidFill>
                          <a:latin typeface="Algerian" panose="04020705040A02060702" pitchFamily="82" charset="0"/>
                        </a:rPr>
                        <a:t>İNSANlar</a:t>
                      </a:r>
                      <a:r>
                        <a:rPr lang="tr-TR" altLang="tr-TR" sz="5400" dirty="0">
                          <a:solidFill>
                            <a:schemeClr val="bg1"/>
                          </a:solidFill>
                          <a:latin typeface="Algerian" panose="04020705040A02060702" pitchFamily="82" charset="0"/>
                        </a:rPr>
                        <a:t> YETİŞTİRMEKTİR</a:t>
                      </a:r>
                      <a:endParaRPr lang="tr-TR" sz="5400" dirty="0">
                        <a:solidFill>
                          <a:schemeClr val="bg1"/>
                        </a:solidFill>
                      </a:endParaRPr>
                    </a:p>
                  </a:txBody>
                  <a:tcPr/>
                </a:tc>
                <a:extLst>
                  <a:ext uri="{0D108BD9-81ED-4DB2-BD59-A6C34878D82A}">
                    <a16:rowId xmlns:a16="http://schemas.microsoft.com/office/drawing/2014/main" val="10000"/>
                  </a:ext>
                </a:extLst>
              </a:tr>
            </a:tbl>
          </a:graphicData>
        </a:graphic>
      </p:graphicFrame>
      <p:sp>
        <p:nvSpPr>
          <p:cNvPr id="3" name="Veri Yer Tutucusu 2">
            <a:extLst>
              <a:ext uri="{FF2B5EF4-FFF2-40B4-BE49-F238E27FC236}">
                <a16:creationId xmlns:a16="http://schemas.microsoft.com/office/drawing/2014/main" id="{967DF8A2-8F34-D286-6456-809D86CC9720}"/>
              </a:ext>
            </a:extLst>
          </p:cNvPr>
          <p:cNvSpPr>
            <a:spLocks noGrp="1"/>
          </p:cNvSpPr>
          <p:nvPr>
            <p:ph type="dt" sz="half" idx="10"/>
          </p:nvPr>
        </p:nvSpPr>
        <p:spPr/>
        <p:txBody>
          <a:bodyPr/>
          <a:lstStyle/>
          <a:p>
            <a:fld id="{7EC38101-A0FA-4EF0-8C0F-3A23242D5FB7}" type="datetime8">
              <a:rPr lang="tr-TR" smtClean="0"/>
              <a:t>19.06.2023 12:30</a:t>
            </a:fld>
            <a:endParaRPr lang="tr-TR"/>
          </a:p>
        </p:txBody>
      </p:sp>
      <p:sp>
        <p:nvSpPr>
          <p:cNvPr id="4" name="Slayt Numarası Yer Tutucusu 3">
            <a:extLst>
              <a:ext uri="{FF2B5EF4-FFF2-40B4-BE49-F238E27FC236}">
                <a16:creationId xmlns:a16="http://schemas.microsoft.com/office/drawing/2014/main" id="{2CEEFE34-1858-335C-4ABE-4D8F87B588B7}"/>
              </a:ext>
            </a:extLst>
          </p:cNvPr>
          <p:cNvSpPr>
            <a:spLocks noGrp="1"/>
          </p:cNvSpPr>
          <p:nvPr>
            <p:ph type="sldNum" sz="quarter" idx="12"/>
          </p:nvPr>
        </p:nvSpPr>
        <p:spPr/>
        <p:txBody>
          <a:bodyPr/>
          <a:lstStyle/>
          <a:p>
            <a:fld id="{C56BB682-17DB-4D10-BB77-1BFF1DDE9014}" type="slidenum">
              <a:rPr lang="tr-TR" smtClean="0"/>
              <a:pPr/>
              <a:t>10</a:t>
            </a:fld>
            <a:endParaRPr lang="tr-TR"/>
          </a:p>
        </p:txBody>
      </p:sp>
    </p:spTree>
    <p:extLst>
      <p:ext uri="{BB962C8B-B14F-4D97-AF65-F5344CB8AC3E}">
        <p14:creationId xmlns:p14="http://schemas.microsoft.com/office/powerpoint/2010/main" val="260038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3257567822"/>
              </p:ext>
            </p:extLst>
          </p:nvPr>
        </p:nvGraphicFramePr>
        <p:xfrm>
          <a:off x="611560" y="980728"/>
          <a:ext cx="7920880" cy="4103360"/>
        </p:xfrm>
        <a:graphic>
          <a:graphicData uri="http://schemas.openxmlformats.org/drawingml/2006/table">
            <a:tbl>
              <a:tblPr firstRow="1" bandRow="1">
                <a:tableStyleId>{5C22544A-7EE6-4342-B048-85BDC9FD1C3A}</a:tableStyleId>
              </a:tblPr>
              <a:tblGrid>
                <a:gridCol w="7920880">
                  <a:extLst>
                    <a:ext uri="{9D8B030D-6E8A-4147-A177-3AD203B41FA5}">
                      <a16:colId xmlns:a16="http://schemas.microsoft.com/office/drawing/2014/main" val="20000"/>
                    </a:ext>
                  </a:extLst>
                </a:gridCol>
              </a:tblGrid>
              <a:tr h="4103360">
                <a:tc>
                  <a:txBody>
                    <a:bodyPr/>
                    <a:lstStyle/>
                    <a:p>
                      <a:pPr algn="ctr"/>
                      <a:r>
                        <a:rPr lang="tr-TR" sz="6000" dirty="0"/>
                        <a:t>ÜLKEMİZDE </a:t>
                      </a:r>
                    </a:p>
                    <a:p>
                      <a:pPr algn="ctr"/>
                      <a:r>
                        <a:rPr lang="tr-TR" sz="6000" dirty="0"/>
                        <a:t>EĞİTİM VE </a:t>
                      </a:r>
                    </a:p>
                    <a:p>
                      <a:pPr algn="ctr"/>
                      <a:r>
                        <a:rPr lang="tr-TR" sz="6000" dirty="0"/>
                        <a:t>İSTİHDAM</a:t>
                      </a:r>
                    </a:p>
                    <a:p>
                      <a:pPr algn="ctr"/>
                      <a:r>
                        <a:rPr lang="tr-TR" sz="6000" dirty="0"/>
                        <a:t>DURUMU</a:t>
                      </a:r>
                    </a:p>
                  </a:txBody>
                  <a:tcPr/>
                </a:tc>
                <a:extLst>
                  <a:ext uri="{0D108BD9-81ED-4DB2-BD59-A6C34878D82A}">
                    <a16:rowId xmlns:a16="http://schemas.microsoft.com/office/drawing/2014/main" val="10000"/>
                  </a:ext>
                </a:extLst>
              </a:tr>
            </a:tbl>
          </a:graphicData>
        </a:graphic>
      </p:graphicFrame>
      <p:sp>
        <p:nvSpPr>
          <p:cNvPr id="3" name="Veri Yer Tutucusu 2">
            <a:extLst>
              <a:ext uri="{FF2B5EF4-FFF2-40B4-BE49-F238E27FC236}">
                <a16:creationId xmlns:a16="http://schemas.microsoft.com/office/drawing/2014/main" id="{8194B791-AD58-E443-A4E4-699C1BFDD39E}"/>
              </a:ext>
            </a:extLst>
          </p:cNvPr>
          <p:cNvSpPr>
            <a:spLocks noGrp="1"/>
          </p:cNvSpPr>
          <p:nvPr>
            <p:ph type="dt" sz="half" idx="10"/>
          </p:nvPr>
        </p:nvSpPr>
        <p:spPr/>
        <p:txBody>
          <a:bodyPr/>
          <a:lstStyle/>
          <a:p>
            <a:fld id="{7D7764E4-4E64-4051-88F1-FE49F9996D77}" type="datetime8">
              <a:rPr lang="tr-TR" smtClean="0"/>
              <a:t>19.06.2023 12:30</a:t>
            </a:fld>
            <a:endParaRPr lang="tr-TR"/>
          </a:p>
        </p:txBody>
      </p:sp>
      <p:sp>
        <p:nvSpPr>
          <p:cNvPr id="4" name="Slayt Numarası Yer Tutucusu 3">
            <a:extLst>
              <a:ext uri="{FF2B5EF4-FFF2-40B4-BE49-F238E27FC236}">
                <a16:creationId xmlns:a16="http://schemas.microsoft.com/office/drawing/2014/main" id="{2FFEAF9C-1422-8255-FDEF-564A26105D54}"/>
              </a:ext>
            </a:extLst>
          </p:cNvPr>
          <p:cNvSpPr>
            <a:spLocks noGrp="1"/>
          </p:cNvSpPr>
          <p:nvPr>
            <p:ph type="sldNum" sz="quarter" idx="12"/>
          </p:nvPr>
        </p:nvSpPr>
        <p:spPr/>
        <p:txBody>
          <a:bodyPr/>
          <a:lstStyle/>
          <a:p>
            <a:fld id="{C56BB682-17DB-4D10-BB77-1BFF1DDE9014}" type="slidenum">
              <a:rPr lang="tr-TR" smtClean="0"/>
              <a:pPr/>
              <a:t>11</a:t>
            </a:fld>
            <a:endParaRPr lang="tr-TR"/>
          </a:p>
        </p:txBody>
      </p:sp>
    </p:spTree>
    <p:extLst>
      <p:ext uri="{BB962C8B-B14F-4D97-AF65-F5344CB8AC3E}">
        <p14:creationId xmlns:p14="http://schemas.microsoft.com/office/powerpoint/2010/main" val="35891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k 1">
            <a:extLst>
              <a:ext uri="{FF2B5EF4-FFF2-40B4-BE49-F238E27FC236}">
                <a16:creationId xmlns:a16="http://schemas.microsoft.com/office/drawing/2014/main" id="{0F0D812D-4750-4384-A1B1-10751E883A93}"/>
              </a:ext>
            </a:extLst>
          </p:cNvPr>
          <p:cNvGraphicFramePr>
            <a:graphicFrameLocks/>
          </p:cNvGraphicFramePr>
          <p:nvPr>
            <p:extLst>
              <p:ext uri="{D42A27DB-BD31-4B8C-83A1-F6EECF244321}">
                <p14:modId xmlns:p14="http://schemas.microsoft.com/office/powerpoint/2010/main" val="4092532035"/>
              </p:ext>
            </p:extLst>
          </p:nvPr>
        </p:nvGraphicFramePr>
        <p:xfrm>
          <a:off x="683568" y="764704"/>
          <a:ext cx="7776864"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a:extLst>
              <a:ext uri="{FF2B5EF4-FFF2-40B4-BE49-F238E27FC236}">
                <a16:creationId xmlns:a16="http://schemas.microsoft.com/office/drawing/2014/main" id="{C9359745-3F0D-59D5-BB3E-CB7A1CDDFD43}"/>
              </a:ext>
            </a:extLst>
          </p:cNvPr>
          <p:cNvSpPr txBox="1"/>
          <p:nvPr/>
        </p:nvSpPr>
        <p:spPr>
          <a:xfrm>
            <a:off x="5364088" y="5723964"/>
            <a:ext cx="2088232" cy="461665"/>
          </a:xfrm>
          <a:prstGeom prst="rect">
            <a:avLst/>
          </a:prstGeom>
          <a:noFill/>
        </p:spPr>
        <p:txBody>
          <a:bodyPr wrap="square">
            <a:spAutoFit/>
          </a:bodyPr>
          <a:lstStyle/>
          <a:p>
            <a:r>
              <a:rPr lang="tr-TR" dirty="0">
                <a:solidFill>
                  <a:srgbClr val="FF0000"/>
                </a:solidFill>
              </a:rPr>
              <a:t>ARTIŞ </a:t>
            </a:r>
            <a:r>
              <a:rPr lang="tr-TR" sz="2400" dirty="0">
                <a:solidFill>
                  <a:srgbClr val="FF0000"/>
                </a:solidFill>
              </a:rPr>
              <a:t>: 2,57 </a:t>
            </a:r>
            <a:r>
              <a:rPr lang="tr-TR" dirty="0">
                <a:solidFill>
                  <a:srgbClr val="FF0000"/>
                </a:solidFill>
              </a:rPr>
              <a:t>KAT </a:t>
            </a:r>
            <a:endParaRPr lang="tr-TR" dirty="0"/>
          </a:p>
        </p:txBody>
      </p:sp>
      <p:sp>
        <p:nvSpPr>
          <p:cNvPr id="3" name="Veri Yer Tutucusu 2">
            <a:extLst>
              <a:ext uri="{FF2B5EF4-FFF2-40B4-BE49-F238E27FC236}">
                <a16:creationId xmlns:a16="http://schemas.microsoft.com/office/drawing/2014/main" id="{A8C4764C-391B-3F19-395C-323D3326969D}"/>
              </a:ext>
            </a:extLst>
          </p:cNvPr>
          <p:cNvSpPr>
            <a:spLocks noGrp="1"/>
          </p:cNvSpPr>
          <p:nvPr>
            <p:ph type="dt" sz="half" idx="10"/>
          </p:nvPr>
        </p:nvSpPr>
        <p:spPr/>
        <p:txBody>
          <a:bodyPr/>
          <a:lstStyle/>
          <a:p>
            <a:fld id="{38F41E2E-1F87-4EED-BB8C-16A38D08C344}" type="datetime8">
              <a:rPr lang="tr-TR" smtClean="0"/>
              <a:t>19.06.2023 12:30</a:t>
            </a:fld>
            <a:endParaRPr lang="tr-TR"/>
          </a:p>
        </p:txBody>
      </p:sp>
      <p:sp>
        <p:nvSpPr>
          <p:cNvPr id="5" name="Slayt Numarası Yer Tutucusu 4">
            <a:extLst>
              <a:ext uri="{FF2B5EF4-FFF2-40B4-BE49-F238E27FC236}">
                <a16:creationId xmlns:a16="http://schemas.microsoft.com/office/drawing/2014/main" id="{02F67915-6548-306D-3C34-8D637C243F42}"/>
              </a:ext>
            </a:extLst>
          </p:cNvPr>
          <p:cNvSpPr>
            <a:spLocks noGrp="1"/>
          </p:cNvSpPr>
          <p:nvPr>
            <p:ph type="sldNum" sz="quarter" idx="12"/>
          </p:nvPr>
        </p:nvSpPr>
        <p:spPr/>
        <p:txBody>
          <a:bodyPr/>
          <a:lstStyle/>
          <a:p>
            <a:fld id="{C56BB682-17DB-4D10-BB77-1BFF1DDE9014}" type="slidenum">
              <a:rPr lang="tr-TR" smtClean="0"/>
              <a:pPr/>
              <a:t>12</a:t>
            </a:fld>
            <a:endParaRPr lang="tr-TR"/>
          </a:p>
        </p:txBody>
      </p:sp>
    </p:spTree>
    <p:extLst>
      <p:ext uri="{BB962C8B-B14F-4D97-AF65-F5344CB8AC3E}">
        <p14:creationId xmlns:p14="http://schemas.microsoft.com/office/powerpoint/2010/main" val="175365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k 3">
            <a:extLst>
              <a:ext uri="{FF2B5EF4-FFF2-40B4-BE49-F238E27FC236}">
                <a16:creationId xmlns:a16="http://schemas.microsoft.com/office/drawing/2014/main" id="{0F0D812D-4750-4384-A1B1-10751E883A93}"/>
              </a:ext>
            </a:extLst>
          </p:cNvPr>
          <p:cNvGraphicFramePr>
            <a:graphicFrameLocks/>
          </p:cNvGraphicFramePr>
          <p:nvPr>
            <p:extLst>
              <p:ext uri="{D42A27DB-BD31-4B8C-83A1-F6EECF244321}">
                <p14:modId xmlns:p14="http://schemas.microsoft.com/office/powerpoint/2010/main" val="1050322108"/>
              </p:ext>
            </p:extLst>
          </p:nvPr>
        </p:nvGraphicFramePr>
        <p:xfrm>
          <a:off x="914400" y="176981"/>
          <a:ext cx="7561322" cy="6492379"/>
        </p:xfrm>
        <a:graphic>
          <a:graphicData uri="http://schemas.openxmlformats.org/drawingml/2006/chart">
            <c:chart xmlns:c="http://schemas.openxmlformats.org/drawingml/2006/chart" xmlns:r="http://schemas.openxmlformats.org/officeDocument/2006/relationships" r:id="rId2"/>
          </a:graphicData>
        </a:graphic>
      </p:graphicFrame>
      <p:sp>
        <p:nvSpPr>
          <p:cNvPr id="3" name="Metin kutusu 2">
            <a:extLst>
              <a:ext uri="{FF2B5EF4-FFF2-40B4-BE49-F238E27FC236}">
                <a16:creationId xmlns:a16="http://schemas.microsoft.com/office/drawing/2014/main" id="{57A4E71F-3C6C-93E7-005E-FBBDA1F2475A}"/>
              </a:ext>
            </a:extLst>
          </p:cNvPr>
          <p:cNvSpPr txBox="1"/>
          <p:nvPr/>
        </p:nvSpPr>
        <p:spPr>
          <a:xfrm>
            <a:off x="5652120" y="6093296"/>
            <a:ext cx="1800200" cy="369332"/>
          </a:xfrm>
          <a:prstGeom prst="rect">
            <a:avLst/>
          </a:prstGeom>
          <a:noFill/>
        </p:spPr>
        <p:txBody>
          <a:bodyPr wrap="square">
            <a:spAutoFit/>
          </a:bodyPr>
          <a:lstStyle/>
          <a:p>
            <a:r>
              <a:rPr lang="tr-TR" dirty="0">
                <a:solidFill>
                  <a:srgbClr val="FF0000"/>
                </a:solidFill>
              </a:rPr>
              <a:t>ARTIŞ:  3,01 KAT</a:t>
            </a:r>
            <a:endParaRPr lang="tr-TR" dirty="0"/>
          </a:p>
        </p:txBody>
      </p:sp>
      <p:sp>
        <p:nvSpPr>
          <p:cNvPr id="2" name="Veri Yer Tutucusu 1">
            <a:extLst>
              <a:ext uri="{FF2B5EF4-FFF2-40B4-BE49-F238E27FC236}">
                <a16:creationId xmlns:a16="http://schemas.microsoft.com/office/drawing/2014/main" id="{F65178D7-B7F5-980C-D3D0-C2FCA6B75564}"/>
              </a:ext>
            </a:extLst>
          </p:cNvPr>
          <p:cNvSpPr>
            <a:spLocks noGrp="1"/>
          </p:cNvSpPr>
          <p:nvPr>
            <p:ph type="dt" sz="half" idx="10"/>
          </p:nvPr>
        </p:nvSpPr>
        <p:spPr/>
        <p:txBody>
          <a:bodyPr/>
          <a:lstStyle/>
          <a:p>
            <a:fld id="{454D068F-619D-4D91-B399-8AA8B641A402}" type="datetime8">
              <a:rPr lang="tr-TR" smtClean="0"/>
              <a:t>19.06.2023 12:30</a:t>
            </a:fld>
            <a:endParaRPr lang="tr-TR"/>
          </a:p>
        </p:txBody>
      </p:sp>
      <p:sp>
        <p:nvSpPr>
          <p:cNvPr id="5" name="Slayt Numarası Yer Tutucusu 4">
            <a:extLst>
              <a:ext uri="{FF2B5EF4-FFF2-40B4-BE49-F238E27FC236}">
                <a16:creationId xmlns:a16="http://schemas.microsoft.com/office/drawing/2014/main" id="{2E3EC62F-1666-73F8-40CA-D23D1305D269}"/>
              </a:ext>
            </a:extLst>
          </p:cNvPr>
          <p:cNvSpPr>
            <a:spLocks noGrp="1"/>
          </p:cNvSpPr>
          <p:nvPr>
            <p:ph type="sldNum" sz="quarter" idx="12"/>
          </p:nvPr>
        </p:nvSpPr>
        <p:spPr/>
        <p:txBody>
          <a:bodyPr/>
          <a:lstStyle/>
          <a:p>
            <a:fld id="{C56BB682-17DB-4D10-BB77-1BFF1DDE9014}" type="slidenum">
              <a:rPr lang="tr-TR" smtClean="0"/>
              <a:pPr/>
              <a:t>13</a:t>
            </a:fld>
            <a:endParaRPr lang="tr-TR"/>
          </a:p>
        </p:txBody>
      </p:sp>
    </p:spTree>
    <p:extLst>
      <p:ext uri="{BB962C8B-B14F-4D97-AF65-F5344CB8AC3E}">
        <p14:creationId xmlns:p14="http://schemas.microsoft.com/office/powerpoint/2010/main" val="356356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mm</a:t>
            </a:r>
          </a:p>
        </p:txBody>
      </p:sp>
      <p:graphicFrame>
        <p:nvGraphicFramePr>
          <p:cNvPr id="4" name="3 Tablo"/>
          <p:cNvGraphicFramePr>
            <a:graphicFrameLocks noGrp="1"/>
          </p:cNvGraphicFramePr>
          <p:nvPr>
            <p:extLst>
              <p:ext uri="{D42A27DB-BD31-4B8C-83A1-F6EECF244321}">
                <p14:modId xmlns:p14="http://schemas.microsoft.com/office/powerpoint/2010/main" val="4021563530"/>
              </p:ext>
            </p:extLst>
          </p:nvPr>
        </p:nvGraphicFramePr>
        <p:xfrm>
          <a:off x="457200" y="2285992"/>
          <a:ext cx="7772399" cy="2614084"/>
        </p:xfrm>
        <a:graphic>
          <a:graphicData uri="http://schemas.openxmlformats.org/drawingml/2006/table">
            <a:tbl>
              <a:tblPr firstRow="1" bandRow="1">
                <a:tableStyleId>{5C22544A-7EE6-4342-B048-85BDC9FD1C3A}</a:tableStyleId>
              </a:tblPr>
              <a:tblGrid>
                <a:gridCol w="1627580">
                  <a:extLst>
                    <a:ext uri="{9D8B030D-6E8A-4147-A177-3AD203B41FA5}">
                      <a16:colId xmlns:a16="http://schemas.microsoft.com/office/drawing/2014/main" val="20000"/>
                    </a:ext>
                  </a:extLst>
                </a:gridCol>
                <a:gridCol w="1485340">
                  <a:extLst>
                    <a:ext uri="{9D8B030D-6E8A-4147-A177-3AD203B41FA5}">
                      <a16:colId xmlns:a16="http://schemas.microsoft.com/office/drawing/2014/main" val="3441214561"/>
                    </a:ext>
                  </a:extLst>
                </a:gridCol>
                <a:gridCol w="1660086">
                  <a:extLst>
                    <a:ext uri="{9D8B030D-6E8A-4147-A177-3AD203B41FA5}">
                      <a16:colId xmlns:a16="http://schemas.microsoft.com/office/drawing/2014/main" val="20001"/>
                    </a:ext>
                  </a:extLst>
                </a:gridCol>
                <a:gridCol w="1485340">
                  <a:extLst>
                    <a:ext uri="{9D8B030D-6E8A-4147-A177-3AD203B41FA5}">
                      <a16:colId xmlns:a16="http://schemas.microsoft.com/office/drawing/2014/main" val="20002"/>
                    </a:ext>
                  </a:extLst>
                </a:gridCol>
                <a:gridCol w="1514053">
                  <a:extLst>
                    <a:ext uri="{9D8B030D-6E8A-4147-A177-3AD203B41FA5}">
                      <a16:colId xmlns:a16="http://schemas.microsoft.com/office/drawing/2014/main" val="20003"/>
                    </a:ext>
                  </a:extLst>
                </a:gridCol>
              </a:tblGrid>
              <a:tr h="653521">
                <a:tc>
                  <a:txBody>
                    <a:bodyPr/>
                    <a:lstStyle/>
                    <a:p>
                      <a:r>
                        <a:rPr lang="tr-TR" sz="1800" dirty="0"/>
                        <a:t>SON 3 YIL</a:t>
                      </a:r>
                    </a:p>
                  </a:txBody>
                  <a:tcPr/>
                </a:tc>
                <a:tc>
                  <a:txBody>
                    <a:bodyPr/>
                    <a:lstStyle/>
                    <a:p>
                      <a:r>
                        <a:rPr lang="tr-TR" sz="1800" dirty="0"/>
                        <a:t> TARIM</a:t>
                      </a:r>
                    </a:p>
                  </a:txBody>
                  <a:tcPr/>
                </a:tc>
                <a:tc>
                  <a:txBody>
                    <a:bodyPr/>
                    <a:lstStyle/>
                    <a:p>
                      <a:r>
                        <a:rPr lang="tr-TR" sz="1800" dirty="0"/>
                        <a:t>SANAYİ</a:t>
                      </a:r>
                    </a:p>
                  </a:txBody>
                  <a:tcPr/>
                </a:tc>
                <a:tc>
                  <a:txBody>
                    <a:bodyPr/>
                    <a:lstStyle/>
                    <a:p>
                      <a:r>
                        <a:rPr lang="tr-TR" sz="1800" dirty="0"/>
                        <a:t>İNŞAAT</a:t>
                      </a:r>
                    </a:p>
                  </a:txBody>
                  <a:tcPr/>
                </a:tc>
                <a:tc>
                  <a:txBody>
                    <a:bodyPr/>
                    <a:lstStyle/>
                    <a:p>
                      <a:r>
                        <a:rPr lang="tr-TR" sz="1800" dirty="0"/>
                        <a:t>HİZMET</a:t>
                      </a:r>
                    </a:p>
                  </a:txBody>
                  <a:tcPr/>
                </a:tc>
                <a:extLst>
                  <a:ext uri="{0D108BD9-81ED-4DB2-BD59-A6C34878D82A}">
                    <a16:rowId xmlns:a16="http://schemas.microsoft.com/office/drawing/2014/main" val="10000"/>
                  </a:ext>
                </a:extLst>
              </a:tr>
              <a:tr h="653521">
                <a:tc>
                  <a:txBody>
                    <a:bodyPr/>
                    <a:lstStyle/>
                    <a:p>
                      <a:pPr algn="ctr"/>
                      <a:r>
                        <a:rPr lang="tr-TR" sz="3200" dirty="0"/>
                        <a:t>2020</a:t>
                      </a:r>
                    </a:p>
                  </a:txBody>
                  <a:tcPr/>
                </a:tc>
                <a:tc>
                  <a:txBody>
                    <a:bodyPr/>
                    <a:lstStyle/>
                    <a:p>
                      <a:pPr algn="ctr"/>
                      <a:r>
                        <a:rPr lang="tr-TR" sz="3200" dirty="0"/>
                        <a:t>% 16,0</a:t>
                      </a:r>
                    </a:p>
                  </a:txBody>
                  <a:tcPr/>
                </a:tc>
                <a:tc>
                  <a:txBody>
                    <a:bodyPr/>
                    <a:lstStyle/>
                    <a:p>
                      <a:pPr algn="ctr"/>
                      <a:r>
                        <a:rPr lang="tr-TR" sz="3200" dirty="0"/>
                        <a:t>% 20,7</a:t>
                      </a:r>
                    </a:p>
                  </a:txBody>
                  <a:tcPr/>
                </a:tc>
                <a:tc>
                  <a:txBody>
                    <a:bodyPr/>
                    <a:lstStyle/>
                    <a:p>
                      <a:pPr algn="ctr"/>
                      <a:r>
                        <a:rPr lang="tr-TR" sz="3200" dirty="0"/>
                        <a:t>% 5,2</a:t>
                      </a:r>
                    </a:p>
                  </a:txBody>
                  <a:tcPr/>
                </a:tc>
                <a:tc>
                  <a:txBody>
                    <a:bodyPr/>
                    <a:lstStyle/>
                    <a:p>
                      <a:pPr algn="ctr"/>
                      <a:r>
                        <a:rPr lang="tr-TR" sz="3200" dirty="0"/>
                        <a:t>% 58,1</a:t>
                      </a:r>
                    </a:p>
                  </a:txBody>
                  <a:tcPr/>
                </a:tc>
                <a:extLst>
                  <a:ext uri="{0D108BD9-81ED-4DB2-BD59-A6C34878D82A}">
                    <a16:rowId xmlns:a16="http://schemas.microsoft.com/office/drawing/2014/main" val="10001"/>
                  </a:ext>
                </a:extLst>
              </a:tr>
              <a:tr h="653521">
                <a:tc>
                  <a:txBody>
                    <a:bodyPr/>
                    <a:lstStyle/>
                    <a:p>
                      <a:pPr algn="ctr"/>
                      <a:r>
                        <a:rPr lang="tr-TR" sz="3200" dirty="0"/>
                        <a:t>2021</a:t>
                      </a:r>
                    </a:p>
                  </a:txBody>
                  <a:tcPr/>
                </a:tc>
                <a:tc>
                  <a:txBody>
                    <a:bodyPr/>
                    <a:lstStyle/>
                    <a:p>
                      <a:pPr algn="ctr"/>
                      <a:r>
                        <a:rPr lang="tr-TR" sz="3200" dirty="0"/>
                        <a:t>% 18,6</a:t>
                      </a:r>
                    </a:p>
                  </a:txBody>
                  <a:tcPr/>
                </a:tc>
                <a:tc>
                  <a:txBody>
                    <a:bodyPr/>
                    <a:lstStyle/>
                    <a:p>
                      <a:pPr algn="ctr"/>
                      <a:r>
                        <a:rPr lang="tr-TR" sz="3200" dirty="0"/>
                        <a:t>% 21,1</a:t>
                      </a:r>
                    </a:p>
                  </a:txBody>
                  <a:tcPr/>
                </a:tc>
                <a:tc>
                  <a:txBody>
                    <a:bodyPr/>
                    <a:lstStyle/>
                    <a:p>
                      <a:pPr algn="ctr"/>
                      <a:r>
                        <a:rPr lang="tr-TR" sz="3200" dirty="0"/>
                        <a:t>% 5,8</a:t>
                      </a:r>
                    </a:p>
                  </a:txBody>
                  <a:tcPr/>
                </a:tc>
                <a:tc>
                  <a:txBody>
                    <a:bodyPr/>
                    <a:lstStyle/>
                    <a:p>
                      <a:pPr algn="ctr"/>
                      <a:r>
                        <a:rPr lang="tr-TR" sz="3200" dirty="0"/>
                        <a:t>% 54,5</a:t>
                      </a:r>
                    </a:p>
                  </a:txBody>
                  <a:tcPr/>
                </a:tc>
                <a:extLst>
                  <a:ext uri="{0D108BD9-81ED-4DB2-BD59-A6C34878D82A}">
                    <a16:rowId xmlns:a16="http://schemas.microsoft.com/office/drawing/2014/main" val="10002"/>
                  </a:ext>
                </a:extLst>
              </a:tr>
              <a:tr h="653521">
                <a:tc>
                  <a:txBody>
                    <a:bodyPr/>
                    <a:lstStyle/>
                    <a:p>
                      <a:pPr algn="ctr"/>
                      <a:r>
                        <a:rPr lang="tr-TR" sz="3200" dirty="0"/>
                        <a:t>2022</a:t>
                      </a:r>
                    </a:p>
                  </a:txBody>
                  <a:tcPr/>
                </a:tc>
                <a:tc>
                  <a:txBody>
                    <a:bodyPr/>
                    <a:lstStyle/>
                    <a:p>
                      <a:pPr algn="ctr"/>
                      <a:r>
                        <a:rPr lang="tr-TR" sz="3200" dirty="0"/>
                        <a:t>% 15,7</a:t>
                      </a:r>
                    </a:p>
                  </a:txBody>
                  <a:tcPr/>
                </a:tc>
                <a:tc>
                  <a:txBody>
                    <a:bodyPr/>
                    <a:lstStyle/>
                    <a:p>
                      <a:pPr algn="ctr"/>
                      <a:r>
                        <a:rPr lang="tr-TR" sz="3200" dirty="0"/>
                        <a:t>% 21,4</a:t>
                      </a:r>
                    </a:p>
                  </a:txBody>
                  <a:tcPr/>
                </a:tc>
                <a:tc>
                  <a:txBody>
                    <a:bodyPr/>
                    <a:lstStyle/>
                    <a:p>
                      <a:pPr algn="ctr"/>
                      <a:r>
                        <a:rPr lang="tr-TR" sz="3200" dirty="0"/>
                        <a:t>% 6,1</a:t>
                      </a:r>
                    </a:p>
                  </a:txBody>
                  <a:tcPr/>
                </a:tc>
                <a:tc>
                  <a:txBody>
                    <a:bodyPr/>
                    <a:lstStyle/>
                    <a:p>
                      <a:pPr algn="ctr"/>
                      <a:r>
                        <a:rPr lang="tr-TR" sz="3200" dirty="0"/>
                        <a:t>% 56,8</a:t>
                      </a:r>
                    </a:p>
                  </a:txBody>
                  <a:tcPr/>
                </a:tc>
                <a:extLst>
                  <a:ext uri="{0D108BD9-81ED-4DB2-BD59-A6C34878D82A}">
                    <a16:rowId xmlns:a16="http://schemas.microsoft.com/office/drawing/2014/main" val="10003"/>
                  </a:ext>
                </a:extLst>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3722381982"/>
              </p:ext>
            </p:extLst>
          </p:nvPr>
        </p:nvGraphicFramePr>
        <p:xfrm>
          <a:off x="457200" y="714356"/>
          <a:ext cx="7931224" cy="1053484"/>
        </p:xfrm>
        <a:graphic>
          <a:graphicData uri="http://schemas.openxmlformats.org/drawingml/2006/table">
            <a:tbl>
              <a:tblPr firstRow="1" bandRow="1">
                <a:tableStyleId>{5C22544A-7EE6-4342-B048-85BDC9FD1C3A}</a:tableStyleId>
              </a:tblPr>
              <a:tblGrid>
                <a:gridCol w="7931224">
                  <a:extLst>
                    <a:ext uri="{9D8B030D-6E8A-4147-A177-3AD203B41FA5}">
                      <a16:colId xmlns:a16="http://schemas.microsoft.com/office/drawing/2014/main" val="20000"/>
                    </a:ext>
                  </a:extLst>
                </a:gridCol>
              </a:tblGrid>
              <a:tr h="1053484">
                <a:tc>
                  <a:txBody>
                    <a:bodyPr/>
                    <a:lstStyle/>
                    <a:p>
                      <a:pPr algn="ctr"/>
                      <a:endParaRPr lang="tr-TR" dirty="0"/>
                    </a:p>
                    <a:p>
                      <a:r>
                        <a:rPr lang="tr-TR" sz="2400" dirty="0"/>
                        <a:t>TÜİK VERİLERİNE GÖRE İSTİHDAMIN YILLARA GÖRE DAĞILIMI</a:t>
                      </a:r>
                    </a:p>
                  </a:txBody>
                  <a:tcPr/>
                </a:tc>
                <a:extLst>
                  <a:ext uri="{0D108BD9-81ED-4DB2-BD59-A6C34878D82A}">
                    <a16:rowId xmlns:a16="http://schemas.microsoft.com/office/drawing/2014/main" val="10000"/>
                  </a:ext>
                </a:extLst>
              </a:tr>
            </a:tbl>
          </a:graphicData>
        </a:graphic>
      </p:graphicFrame>
      <p:sp>
        <p:nvSpPr>
          <p:cNvPr id="3" name="Veri Yer Tutucusu 2">
            <a:extLst>
              <a:ext uri="{FF2B5EF4-FFF2-40B4-BE49-F238E27FC236}">
                <a16:creationId xmlns:a16="http://schemas.microsoft.com/office/drawing/2014/main" id="{8E0BED6B-4FA9-CEDB-B86E-9F492EB26ADF}"/>
              </a:ext>
            </a:extLst>
          </p:cNvPr>
          <p:cNvSpPr>
            <a:spLocks noGrp="1"/>
          </p:cNvSpPr>
          <p:nvPr>
            <p:ph type="dt" sz="half" idx="10"/>
          </p:nvPr>
        </p:nvSpPr>
        <p:spPr/>
        <p:txBody>
          <a:bodyPr/>
          <a:lstStyle/>
          <a:p>
            <a:fld id="{03CB93B2-FED8-457F-97F8-0661321450C6}" type="datetime8">
              <a:rPr lang="tr-TR" smtClean="0"/>
              <a:t>19.06.2023 12:30</a:t>
            </a:fld>
            <a:endParaRPr lang="tr-TR"/>
          </a:p>
        </p:txBody>
      </p:sp>
      <p:sp>
        <p:nvSpPr>
          <p:cNvPr id="7" name="Slayt Numarası Yer Tutucusu 6">
            <a:extLst>
              <a:ext uri="{FF2B5EF4-FFF2-40B4-BE49-F238E27FC236}">
                <a16:creationId xmlns:a16="http://schemas.microsoft.com/office/drawing/2014/main" id="{F55F5B0A-5724-7440-1A3C-6A0DFFB1893F}"/>
              </a:ext>
            </a:extLst>
          </p:cNvPr>
          <p:cNvSpPr>
            <a:spLocks noGrp="1"/>
          </p:cNvSpPr>
          <p:nvPr>
            <p:ph type="sldNum" sz="quarter" idx="12"/>
          </p:nvPr>
        </p:nvSpPr>
        <p:spPr/>
        <p:txBody>
          <a:bodyPr/>
          <a:lstStyle/>
          <a:p>
            <a:fld id="{C56BB682-17DB-4D10-BB77-1BFF1DDE9014}" type="slidenum">
              <a:rPr lang="tr-TR" smtClean="0"/>
              <a:pPr/>
              <a:t>14</a:t>
            </a:fld>
            <a:endParaRPr lang="tr-TR"/>
          </a:p>
        </p:txBody>
      </p:sp>
    </p:spTree>
    <p:extLst>
      <p:ext uri="{BB962C8B-B14F-4D97-AF65-F5344CB8AC3E}">
        <p14:creationId xmlns:p14="http://schemas.microsoft.com/office/powerpoint/2010/main" val="197972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F3FBF141-CDD4-3DCD-3E4D-DF2AD89F9461}"/>
              </a:ext>
            </a:extLst>
          </p:cNvPr>
          <p:cNvSpPr txBox="1"/>
          <p:nvPr/>
        </p:nvSpPr>
        <p:spPr>
          <a:xfrm>
            <a:off x="611560" y="908720"/>
            <a:ext cx="8064896" cy="4154984"/>
          </a:xfrm>
          <a:prstGeom prst="rect">
            <a:avLst/>
          </a:prstGeom>
          <a:noFill/>
        </p:spPr>
        <p:txBody>
          <a:bodyPr wrap="square">
            <a:spAutoFit/>
          </a:bodyPr>
          <a:lstStyle/>
          <a:p>
            <a:pPr algn="ctr"/>
            <a:r>
              <a:rPr lang="tr-TR" sz="4400" b="1" i="1" dirty="0">
                <a:solidFill>
                  <a:srgbClr val="FF0000"/>
                </a:solidFill>
                <a:effectLst/>
                <a:latin typeface="tahoma" panose="020B0604030504040204" pitchFamily="34" charset="0"/>
              </a:rPr>
              <a:t>MAKİNELEŞME </a:t>
            </a:r>
          </a:p>
          <a:p>
            <a:pPr algn="ctr"/>
            <a:r>
              <a:rPr lang="tr-TR" sz="4400" b="1" i="1" dirty="0">
                <a:solidFill>
                  <a:srgbClr val="FF0000"/>
                </a:solidFill>
                <a:effectLst/>
                <a:latin typeface="tahoma" panose="020B0604030504040204" pitchFamily="34" charset="0"/>
              </a:rPr>
              <a:t>VE </a:t>
            </a:r>
          </a:p>
          <a:p>
            <a:pPr algn="ctr"/>
            <a:r>
              <a:rPr lang="tr-TR" sz="4400" b="1" i="1" dirty="0">
                <a:solidFill>
                  <a:srgbClr val="FF0000"/>
                </a:solidFill>
                <a:effectLst/>
                <a:latin typeface="tahoma" panose="020B0604030504040204" pitchFamily="34" charset="0"/>
              </a:rPr>
              <a:t>ROBOT TEKNOLOJİSİNDEKİ </a:t>
            </a:r>
            <a:r>
              <a:rPr lang="tr-TR" sz="4400" b="1" i="1" dirty="0">
                <a:solidFill>
                  <a:srgbClr val="FF0000"/>
                </a:solidFill>
                <a:latin typeface="tahoma" panose="020B0604030504040204" pitchFamily="34" charset="0"/>
              </a:rPr>
              <a:t>GELİŞMELER </a:t>
            </a:r>
          </a:p>
          <a:p>
            <a:pPr algn="ctr"/>
            <a:r>
              <a:rPr lang="tr-TR" sz="4400" b="1" i="1" dirty="0">
                <a:solidFill>
                  <a:srgbClr val="FF0000"/>
                </a:solidFill>
                <a:latin typeface="tahoma" panose="020B0604030504040204" pitchFamily="34" charset="0"/>
              </a:rPr>
              <a:t>İNSAN EMEĞİNE İHTİYACI</a:t>
            </a:r>
            <a:r>
              <a:rPr lang="tr-TR" sz="4400" b="1" i="1" dirty="0">
                <a:solidFill>
                  <a:srgbClr val="FF0000"/>
                </a:solidFill>
                <a:effectLst/>
                <a:latin typeface="tahoma" panose="020B0604030504040204" pitchFamily="34" charset="0"/>
              </a:rPr>
              <a:t>AZALTMAKTADIR.</a:t>
            </a:r>
            <a:endParaRPr lang="tr-TR" sz="4400" b="1" i="1" dirty="0">
              <a:solidFill>
                <a:srgbClr val="FF0000"/>
              </a:solidFill>
            </a:endParaRPr>
          </a:p>
        </p:txBody>
      </p:sp>
      <p:sp>
        <p:nvSpPr>
          <p:cNvPr id="2" name="Veri Yer Tutucusu 1">
            <a:extLst>
              <a:ext uri="{FF2B5EF4-FFF2-40B4-BE49-F238E27FC236}">
                <a16:creationId xmlns:a16="http://schemas.microsoft.com/office/drawing/2014/main" id="{69732F02-46A3-89EF-A51A-5E83B8DBC00E}"/>
              </a:ext>
            </a:extLst>
          </p:cNvPr>
          <p:cNvSpPr>
            <a:spLocks noGrp="1"/>
          </p:cNvSpPr>
          <p:nvPr>
            <p:ph type="dt" sz="half" idx="10"/>
          </p:nvPr>
        </p:nvSpPr>
        <p:spPr/>
        <p:txBody>
          <a:bodyPr/>
          <a:lstStyle/>
          <a:p>
            <a:fld id="{EC2B4008-B520-4E5B-B5F8-C5FC01E61F3E}" type="datetime8">
              <a:rPr lang="tr-TR" smtClean="0"/>
              <a:t>19.06.2023 12:30</a:t>
            </a:fld>
            <a:endParaRPr lang="tr-TR"/>
          </a:p>
        </p:txBody>
      </p:sp>
      <p:sp>
        <p:nvSpPr>
          <p:cNvPr id="3" name="Slayt Numarası Yer Tutucusu 2">
            <a:extLst>
              <a:ext uri="{FF2B5EF4-FFF2-40B4-BE49-F238E27FC236}">
                <a16:creationId xmlns:a16="http://schemas.microsoft.com/office/drawing/2014/main" id="{24AA4FA9-1439-6790-E33B-A26587691C70}"/>
              </a:ext>
            </a:extLst>
          </p:cNvPr>
          <p:cNvSpPr>
            <a:spLocks noGrp="1"/>
          </p:cNvSpPr>
          <p:nvPr>
            <p:ph type="sldNum" sz="quarter" idx="12"/>
          </p:nvPr>
        </p:nvSpPr>
        <p:spPr/>
        <p:txBody>
          <a:bodyPr/>
          <a:lstStyle/>
          <a:p>
            <a:fld id="{C56BB682-17DB-4D10-BB77-1BFF1DDE9014}" type="slidenum">
              <a:rPr lang="tr-TR" smtClean="0"/>
              <a:pPr/>
              <a:t>15</a:t>
            </a:fld>
            <a:endParaRPr lang="tr-TR"/>
          </a:p>
        </p:txBody>
      </p:sp>
    </p:spTree>
    <p:extLst>
      <p:ext uri="{BB962C8B-B14F-4D97-AF65-F5344CB8AC3E}">
        <p14:creationId xmlns:p14="http://schemas.microsoft.com/office/powerpoint/2010/main" val="43198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2C640A-4676-4EB5-9BAA-B747A8F8968E}"/>
              </a:ext>
            </a:extLst>
          </p:cNvPr>
          <p:cNvSpPr>
            <a:spLocks noGrp="1"/>
          </p:cNvSpPr>
          <p:nvPr>
            <p:ph type="ctrTitle"/>
          </p:nvPr>
        </p:nvSpPr>
        <p:spPr>
          <a:xfrm>
            <a:off x="467544" y="188641"/>
            <a:ext cx="7632848" cy="792087"/>
          </a:xfrm>
        </p:spPr>
        <p:txBody>
          <a:bodyPr/>
          <a:lstStyle/>
          <a:p>
            <a:r>
              <a:rPr lang="tr-TR" dirty="0">
                <a:solidFill>
                  <a:srgbClr val="FF0000"/>
                </a:solidFill>
              </a:rPr>
              <a:t>İLGİNÇ ÖRNEKLER</a:t>
            </a:r>
          </a:p>
        </p:txBody>
      </p:sp>
      <p:sp>
        <p:nvSpPr>
          <p:cNvPr id="3" name="Alt Başlık 2">
            <a:extLst>
              <a:ext uri="{FF2B5EF4-FFF2-40B4-BE49-F238E27FC236}">
                <a16:creationId xmlns:a16="http://schemas.microsoft.com/office/drawing/2014/main" id="{6C1DBAFB-1EBC-42DA-B5A3-26C16A165A1B}"/>
              </a:ext>
            </a:extLst>
          </p:cNvPr>
          <p:cNvSpPr>
            <a:spLocks noGrp="1"/>
          </p:cNvSpPr>
          <p:nvPr>
            <p:ph type="subTitle" idx="1"/>
          </p:nvPr>
        </p:nvSpPr>
        <p:spPr>
          <a:xfrm>
            <a:off x="251520" y="1628800"/>
            <a:ext cx="8424936" cy="4608512"/>
          </a:xfrm>
        </p:spPr>
        <p:txBody>
          <a:bodyPr>
            <a:noAutofit/>
          </a:bodyPr>
          <a:lstStyle/>
          <a:p>
            <a:pPr algn="l"/>
            <a:r>
              <a:rPr lang="tr-TR" sz="2800" b="0" i="0" dirty="0">
                <a:solidFill>
                  <a:schemeClr val="tx1"/>
                </a:solidFill>
                <a:effectLst/>
                <a:latin typeface="tahoma" panose="020B0604030504040204" pitchFamily="34" charset="0"/>
              </a:rPr>
              <a:t>1-Cep telefonuna indirilen bir uygulamada, </a:t>
            </a:r>
            <a:r>
              <a:rPr lang="tr-TR" sz="2800" dirty="0">
                <a:solidFill>
                  <a:schemeClr val="tx1"/>
                </a:solidFill>
                <a:latin typeface="tahoma" panose="020B0604030504040204" pitchFamily="34" charset="0"/>
              </a:rPr>
              <a:t>m</a:t>
            </a:r>
            <a:r>
              <a:rPr lang="tr-TR" sz="2800" b="0" i="0" dirty="0">
                <a:solidFill>
                  <a:schemeClr val="tx1"/>
                </a:solidFill>
                <a:effectLst/>
                <a:latin typeface="tahoma" panose="020B0604030504040204" pitchFamily="34" charset="0"/>
              </a:rPr>
              <a:t>erkez bilgisayara bir dava dilekçesi gönderiliyor. </a:t>
            </a:r>
          </a:p>
          <a:p>
            <a:pPr algn="l"/>
            <a:r>
              <a:rPr lang="tr-TR" sz="2800" b="0" i="0" dirty="0">
                <a:solidFill>
                  <a:schemeClr val="tx1"/>
                </a:solidFill>
                <a:effectLst/>
                <a:latin typeface="tahoma" panose="020B0604030504040204" pitchFamily="34" charset="0"/>
              </a:rPr>
              <a:t>O bilgisayar örnek dosyalardan ve kanun metinlerinden yararlanarak bir sonuca ulaşıyor. </a:t>
            </a:r>
          </a:p>
          <a:p>
            <a:pPr algn="l"/>
            <a:r>
              <a:rPr lang="tr-TR" sz="2800" dirty="0">
                <a:solidFill>
                  <a:schemeClr val="tx1"/>
                </a:solidFill>
                <a:latin typeface="tahoma" panose="020B0604030504040204" pitchFamily="34" charset="0"/>
              </a:rPr>
              <a:t>Dava açma süresi</a:t>
            </a:r>
            <a:r>
              <a:rPr lang="tr-TR" sz="2800" b="0" i="0" dirty="0">
                <a:solidFill>
                  <a:schemeClr val="tx1"/>
                </a:solidFill>
                <a:effectLst/>
                <a:latin typeface="tahoma" panose="020B0604030504040204" pitchFamily="34" charset="0"/>
              </a:rPr>
              <a:t> 3-5 dakika içinde bitiyor. Üstelik dava açma başarı oranı avukatlardan çok daha isabetli.</a:t>
            </a:r>
            <a:endParaRPr lang="tr-TR" sz="2800" b="0" i="0" baseline="30000" dirty="0">
              <a:solidFill>
                <a:schemeClr val="tx1"/>
              </a:solidFill>
              <a:effectLst/>
              <a:latin typeface="tahoma" panose="020B0604030504040204" pitchFamily="34" charset="0"/>
            </a:endParaRPr>
          </a:p>
          <a:p>
            <a:pPr algn="l"/>
            <a:r>
              <a:rPr lang="tr-TR" sz="2800" b="0" i="0" dirty="0">
                <a:solidFill>
                  <a:schemeClr val="tx1"/>
                </a:solidFill>
                <a:effectLst/>
                <a:latin typeface="tahoma" panose="020B0604030504040204" pitchFamily="34" charset="0"/>
              </a:rPr>
              <a:t> Yapay zekalı avukatlar, hakimler</a:t>
            </a:r>
            <a:r>
              <a:rPr lang="tr-TR" sz="2800" b="0" i="0" baseline="30000" dirty="0">
                <a:solidFill>
                  <a:schemeClr val="tx1"/>
                </a:solidFill>
                <a:effectLst/>
                <a:latin typeface="tahoma" panose="020B0604030504040204" pitchFamily="34" charset="0"/>
              </a:rPr>
              <a:t>,</a:t>
            </a:r>
            <a:r>
              <a:rPr lang="tr-TR" sz="2800" b="0" i="0" dirty="0">
                <a:solidFill>
                  <a:schemeClr val="tx1"/>
                </a:solidFill>
                <a:effectLst/>
                <a:latin typeface="tahoma" panose="020B0604030504040204" pitchFamily="34" charset="0"/>
              </a:rPr>
              <a:t> katipler, savcıların gerçeklerini işsiz bırakmak üzere</a:t>
            </a:r>
            <a:r>
              <a:rPr lang="tr-TR" sz="2800" b="0" i="0" dirty="0">
                <a:solidFill>
                  <a:srgbClr val="666666"/>
                </a:solidFill>
                <a:effectLst/>
                <a:latin typeface="tahoma" panose="020B0604030504040204" pitchFamily="34" charset="0"/>
              </a:rPr>
              <a:t>.</a:t>
            </a:r>
            <a:endParaRPr lang="tr-TR" sz="2800" dirty="0"/>
          </a:p>
        </p:txBody>
      </p:sp>
      <p:sp>
        <p:nvSpPr>
          <p:cNvPr id="4" name="Veri Yer Tutucusu 3">
            <a:extLst>
              <a:ext uri="{FF2B5EF4-FFF2-40B4-BE49-F238E27FC236}">
                <a16:creationId xmlns:a16="http://schemas.microsoft.com/office/drawing/2014/main" id="{3A41A283-1C99-6C2B-208A-3A8EF8E994EE}"/>
              </a:ext>
            </a:extLst>
          </p:cNvPr>
          <p:cNvSpPr>
            <a:spLocks noGrp="1"/>
          </p:cNvSpPr>
          <p:nvPr>
            <p:ph type="dt" sz="half" idx="10"/>
          </p:nvPr>
        </p:nvSpPr>
        <p:spPr/>
        <p:txBody>
          <a:bodyPr/>
          <a:lstStyle/>
          <a:p>
            <a:fld id="{0DB4F9D1-7CB4-435F-B716-40E116832458}" type="datetime8">
              <a:rPr lang="tr-TR" smtClean="0"/>
              <a:t>19.06.2023 12:30</a:t>
            </a:fld>
            <a:endParaRPr lang="tr-TR"/>
          </a:p>
        </p:txBody>
      </p:sp>
      <p:sp>
        <p:nvSpPr>
          <p:cNvPr id="5" name="Slayt Numarası Yer Tutucusu 4">
            <a:extLst>
              <a:ext uri="{FF2B5EF4-FFF2-40B4-BE49-F238E27FC236}">
                <a16:creationId xmlns:a16="http://schemas.microsoft.com/office/drawing/2014/main" id="{AC8D1D16-227E-9CF8-431A-1C99BC7B42F4}"/>
              </a:ext>
            </a:extLst>
          </p:cNvPr>
          <p:cNvSpPr>
            <a:spLocks noGrp="1"/>
          </p:cNvSpPr>
          <p:nvPr>
            <p:ph type="sldNum" sz="quarter" idx="12"/>
          </p:nvPr>
        </p:nvSpPr>
        <p:spPr/>
        <p:txBody>
          <a:bodyPr/>
          <a:lstStyle/>
          <a:p>
            <a:fld id="{C56BB682-17DB-4D10-BB77-1BFF1DDE9014}" type="slidenum">
              <a:rPr lang="tr-TR" smtClean="0"/>
              <a:pPr/>
              <a:t>16</a:t>
            </a:fld>
            <a:endParaRPr lang="tr-TR"/>
          </a:p>
        </p:txBody>
      </p:sp>
    </p:spTree>
    <p:extLst>
      <p:ext uri="{BB962C8B-B14F-4D97-AF65-F5344CB8AC3E}">
        <p14:creationId xmlns:p14="http://schemas.microsoft.com/office/powerpoint/2010/main" val="190370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C4C1E978-CC4E-DB91-C994-B79DC44D8070}"/>
              </a:ext>
            </a:extLst>
          </p:cNvPr>
          <p:cNvSpPr txBox="1"/>
          <p:nvPr/>
        </p:nvSpPr>
        <p:spPr>
          <a:xfrm>
            <a:off x="457200" y="801430"/>
            <a:ext cx="8229600" cy="5262979"/>
          </a:xfrm>
          <a:prstGeom prst="rect">
            <a:avLst/>
          </a:prstGeom>
          <a:noFill/>
        </p:spPr>
        <p:txBody>
          <a:bodyPr wrap="square">
            <a:spAutoFit/>
          </a:bodyPr>
          <a:lstStyle/>
          <a:p>
            <a:r>
              <a:rPr lang="tr-TR" sz="2800" b="0" i="0" dirty="0">
                <a:effectLst/>
                <a:latin typeface="tahoma" panose="020B0604030504040204" pitchFamily="34" charset="0"/>
              </a:rPr>
              <a:t>2-TÜBİTAK yaptığı bir proje ile, 100.000 dönümlük bir arazinin, gelişmiş kameralarla donatılmış İHA  vasıtasıyla kontrolü, ekilip, dikilmesi ve hatta hasadının yapılması hedefleniyor.</a:t>
            </a:r>
            <a:br>
              <a:rPr lang="tr-TR" sz="2800" b="0" i="0" dirty="0">
                <a:effectLst/>
                <a:latin typeface="tahoma" panose="020B0604030504040204" pitchFamily="34" charset="0"/>
              </a:rPr>
            </a:br>
            <a:r>
              <a:rPr lang="tr-TR" sz="2800" b="0" i="0" dirty="0">
                <a:effectLst/>
                <a:latin typeface="tahoma" panose="020B0604030504040204" pitchFamily="34" charset="0"/>
              </a:rPr>
              <a:t>İHA, ekilmiş arazinin üzerinde gezerken çektiği çözünürlüğü yüksek resimleri Ankara’daki bir bilgisayara iletiyor; bilgisayar bir program vasıtasıyla resimleri değerlendirip bin kilometre ötedeki tesise mesajlar gönderiyor ve tesisteki makineler sulamaya, ilaçlamaya, çapalamaya ve hatta hasada başlıyor. </a:t>
            </a:r>
            <a:r>
              <a:rPr lang="tr-TR" sz="2800" b="1" i="0" u="sng" dirty="0">
                <a:solidFill>
                  <a:srgbClr val="FF0000"/>
                </a:solidFill>
                <a:effectLst/>
                <a:latin typeface="tahoma" panose="020B0604030504040204" pitchFamily="34" charset="0"/>
              </a:rPr>
              <a:t>Yaklaşık 1000 kişi ile yapılan işin 4 kişi ile yapılması planlanıyor.</a:t>
            </a:r>
            <a:endParaRPr lang="tr-TR" sz="2800" b="1" dirty="0">
              <a:solidFill>
                <a:srgbClr val="FF0000"/>
              </a:solidFill>
            </a:endParaRPr>
          </a:p>
        </p:txBody>
      </p:sp>
      <p:sp>
        <p:nvSpPr>
          <p:cNvPr id="2" name="Veri Yer Tutucusu 1">
            <a:extLst>
              <a:ext uri="{FF2B5EF4-FFF2-40B4-BE49-F238E27FC236}">
                <a16:creationId xmlns:a16="http://schemas.microsoft.com/office/drawing/2014/main" id="{CFE96A9F-BDAB-C8DB-5A95-0CC5C4DDFBC8}"/>
              </a:ext>
            </a:extLst>
          </p:cNvPr>
          <p:cNvSpPr>
            <a:spLocks noGrp="1"/>
          </p:cNvSpPr>
          <p:nvPr>
            <p:ph type="dt" sz="half" idx="10"/>
          </p:nvPr>
        </p:nvSpPr>
        <p:spPr/>
        <p:txBody>
          <a:bodyPr/>
          <a:lstStyle/>
          <a:p>
            <a:fld id="{30F7E169-F7E7-409D-A252-3FBF527FBEB3}" type="datetime8">
              <a:rPr lang="tr-TR" smtClean="0"/>
              <a:t>19.06.2023 12:30</a:t>
            </a:fld>
            <a:endParaRPr lang="tr-TR"/>
          </a:p>
        </p:txBody>
      </p:sp>
      <p:sp>
        <p:nvSpPr>
          <p:cNvPr id="3" name="Slayt Numarası Yer Tutucusu 2">
            <a:extLst>
              <a:ext uri="{FF2B5EF4-FFF2-40B4-BE49-F238E27FC236}">
                <a16:creationId xmlns:a16="http://schemas.microsoft.com/office/drawing/2014/main" id="{240567E0-59C9-36E9-21B8-F9AEF0B7CAA3}"/>
              </a:ext>
            </a:extLst>
          </p:cNvPr>
          <p:cNvSpPr>
            <a:spLocks noGrp="1"/>
          </p:cNvSpPr>
          <p:nvPr>
            <p:ph type="sldNum" sz="quarter" idx="12"/>
          </p:nvPr>
        </p:nvSpPr>
        <p:spPr/>
        <p:txBody>
          <a:bodyPr/>
          <a:lstStyle/>
          <a:p>
            <a:fld id="{C56BB682-17DB-4D10-BB77-1BFF1DDE9014}" type="slidenum">
              <a:rPr lang="tr-TR" smtClean="0"/>
              <a:pPr/>
              <a:t>17</a:t>
            </a:fld>
            <a:endParaRPr lang="tr-TR"/>
          </a:p>
        </p:txBody>
      </p:sp>
      <p:sp>
        <p:nvSpPr>
          <p:cNvPr id="5" name="Metin kutusu 4">
            <a:extLst>
              <a:ext uri="{FF2B5EF4-FFF2-40B4-BE49-F238E27FC236}">
                <a16:creationId xmlns:a16="http://schemas.microsoft.com/office/drawing/2014/main" id="{A6761104-D86D-F8CE-9AF5-C739BEA21FBF}"/>
              </a:ext>
            </a:extLst>
          </p:cNvPr>
          <p:cNvSpPr txBox="1"/>
          <p:nvPr/>
        </p:nvSpPr>
        <p:spPr>
          <a:xfrm>
            <a:off x="1043608" y="294044"/>
            <a:ext cx="6444208" cy="646331"/>
          </a:xfrm>
          <a:prstGeom prst="rect">
            <a:avLst/>
          </a:prstGeom>
          <a:noFill/>
        </p:spPr>
        <p:txBody>
          <a:bodyPr wrap="square">
            <a:spAutoFit/>
          </a:bodyPr>
          <a:lstStyle/>
          <a:p>
            <a:pPr algn="ctr"/>
            <a:r>
              <a:rPr lang="tr-TR" sz="3600" dirty="0">
                <a:solidFill>
                  <a:srgbClr val="FF0000"/>
                </a:solidFill>
              </a:rPr>
              <a:t>İLGİNÇ ÖRNEKLER</a:t>
            </a:r>
            <a:endParaRPr lang="tr-TR" sz="3600" dirty="0"/>
          </a:p>
        </p:txBody>
      </p:sp>
    </p:spTree>
    <p:extLst>
      <p:ext uri="{BB962C8B-B14F-4D97-AF65-F5344CB8AC3E}">
        <p14:creationId xmlns:p14="http://schemas.microsoft.com/office/powerpoint/2010/main" val="1899636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0DE6B-DB80-4FF7-A3BC-FBCDDBB3AEE8}"/>
              </a:ext>
            </a:extLst>
          </p:cNvPr>
          <p:cNvSpPr>
            <a:spLocks noGrp="1"/>
          </p:cNvSpPr>
          <p:nvPr>
            <p:ph type="ctrTitle"/>
          </p:nvPr>
        </p:nvSpPr>
        <p:spPr>
          <a:xfrm>
            <a:off x="539552" y="332656"/>
            <a:ext cx="7918648" cy="5472608"/>
          </a:xfrm>
        </p:spPr>
        <p:txBody>
          <a:bodyPr>
            <a:normAutofit/>
          </a:bodyPr>
          <a:lstStyle/>
          <a:p>
            <a:pPr algn="l"/>
            <a:r>
              <a:rPr lang="tr-TR" sz="3600" b="0" i="0" dirty="0">
                <a:effectLst/>
                <a:latin typeface="tahoma" panose="020B0604030504040204" pitchFamily="34" charset="0"/>
              </a:rPr>
              <a:t>3-İnsan vücuduna bazı sensörler bağlanan, bir makineyle   10 dakikada  41 sayfalık bir rapor alınıyor. </a:t>
            </a:r>
            <a:br>
              <a:rPr lang="tr-TR" sz="3600" b="0" i="0" dirty="0">
                <a:effectLst/>
                <a:latin typeface="tahoma" panose="020B0604030504040204" pitchFamily="34" charset="0"/>
              </a:rPr>
            </a:br>
            <a:r>
              <a:rPr lang="tr-TR" sz="3600" b="0" i="0" dirty="0">
                <a:effectLst/>
                <a:latin typeface="tahoma" panose="020B0604030504040204" pitchFamily="34" charset="0"/>
              </a:rPr>
              <a:t>Rapor içeriğinde kan testinden hormon testine, efor testinden MR sonuçlarına kadar her şey var.</a:t>
            </a:r>
            <a:br>
              <a:rPr lang="tr-TR" sz="3600" b="0" i="0" dirty="0">
                <a:effectLst/>
                <a:latin typeface="tahoma" panose="020B0604030504040204" pitchFamily="34" charset="0"/>
              </a:rPr>
            </a:br>
            <a:r>
              <a:rPr lang="tr-TR" sz="2800" b="0" i="0" dirty="0">
                <a:effectLst/>
                <a:latin typeface="tahoma" panose="020B0604030504040204" pitchFamily="34" charset="0"/>
              </a:rPr>
              <a:t>  </a:t>
            </a:r>
            <a:endParaRPr lang="tr-TR" sz="2800" dirty="0"/>
          </a:p>
        </p:txBody>
      </p:sp>
      <p:sp>
        <p:nvSpPr>
          <p:cNvPr id="3" name="Veri Yer Tutucusu 2">
            <a:extLst>
              <a:ext uri="{FF2B5EF4-FFF2-40B4-BE49-F238E27FC236}">
                <a16:creationId xmlns:a16="http://schemas.microsoft.com/office/drawing/2014/main" id="{EEDDE245-FE9B-9FE1-7628-162580D1F9A3}"/>
              </a:ext>
            </a:extLst>
          </p:cNvPr>
          <p:cNvSpPr>
            <a:spLocks noGrp="1"/>
          </p:cNvSpPr>
          <p:nvPr>
            <p:ph type="dt" sz="half" idx="10"/>
          </p:nvPr>
        </p:nvSpPr>
        <p:spPr/>
        <p:txBody>
          <a:bodyPr/>
          <a:lstStyle/>
          <a:p>
            <a:fld id="{775881F0-C58D-4C6F-8346-2B63E0913407}" type="datetime8">
              <a:rPr lang="tr-TR" smtClean="0"/>
              <a:t>19.06.2023 12:30</a:t>
            </a:fld>
            <a:endParaRPr lang="tr-TR"/>
          </a:p>
        </p:txBody>
      </p:sp>
      <p:sp>
        <p:nvSpPr>
          <p:cNvPr id="4" name="Slayt Numarası Yer Tutucusu 3">
            <a:extLst>
              <a:ext uri="{FF2B5EF4-FFF2-40B4-BE49-F238E27FC236}">
                <a16:creationId xmlns:a16="http://schemas.microsoft.com/office/drawing/2014/main" id="{77AF9808-11FA-F3DE-B56F-51255C299C19}"/>
              </a:ext>
            </a:extLst>
          </p:cNvPr>
          <p:cNvSpPr>
            <a:spLocks noGrp="1"/>
          </p:cNvSpPr>
          <p:nvPr>
            <p:ph type="sldNum" sz="quarter" idx="12"/>
          </p:nvPr>
        </p:nvSpPr>
        <p:spPr/>
        <p:txBody>
          <a:bodyPr/>
          <a:lstStyle/>
          <a:p>
            <a:fld id="{C56BB682-17DB-4D10-BB77-1BFF1DDE9014}" type="slidenum">
              <a:rPr lang="tr-TR" smtClean="0"/>
              <a:pPr/>
              <a:t>18</a:t>
            </a:fld>
            <a:endParaRPr lang="tr-TR"/>
          </a:p>
        </p:txBody>
      </p:sp>
      <p:sp>
        <p:nvSpPr>
          <p:cNvPr id="6" name="Metin kutusu 5">
            <a:extLst>
              <a:ext uri="{FF2B5EF4-FFF2-40B4-BE49-F238E27FC236}">
                <a16:creationId xmlns:a16="http://schemas.microsoft.com/office/drawing/2014/main" id="{A24F4CBB-AA9D-7A38-9959-F4E506358FCE}"/>
              </a:ext>
            </a:extLst>
          </p:cNvPr>
          <p:cNvSpPr txBox="1"/>
          <p:nvPr/>
        </p:nvSpPr>
        <p:spPr>
          <a:xfrm>
            <a:off x="827584" y="476672"/>
            <a:ext cx="7488832" cy="707886"/>
          </a:xfrm>
          <a:prstGeom prst="rect">
            <a:avLst/>
          </a:prstGeom>
          <a:noFill/>
        </p:spPr>
        <p:txBody>
          <a:bodyPr wrap="square">
            <a:spAutoFit/>
          </a:bodyPr>
          <a:lstStyle/>
          <a:p>
            <a:pPr algn="ctr"/>
            <a:r>
              <a:rPr lang="tr-TR" sz="4000" dirty="0">
                <a:solidFill>
                  <a:srgbClr val="FF0000"/>
                </a:solidFill>
              </a:rPr>
              <a:t>İLGİNÇ ÖRNEKLER</a:t>
            </a:r>
            <a:endParaRPr lang="tr-TR" sz="4000" dirty="0"/>
          </a:p>
        </p:txBody>
      </p:sp>
    </p:spTree>
    <p:extLst>
      <p:ext uri="{BB962C8B-B14F-4D97-AF65-F5344CB8AC3E}">
        <p14:creationId xmlns:p14="http://schemas.microsoft.com/office/powerpoint/2010/main" val="1186548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2060C18-BCFC-4634-BD89-36C3806D9EA1}"/>
              </a:ext>
            </a:extLst>
          </p:cNvPr>
          <p:cNvSpPr txBox="1"/>
          <p:nvPr/>
        </p:nvSpPr>
        <p:spPr>
          <a:xfrm>
            <a:off x="584684" y="1196752"/>
            <a:ext cx="6390456" cy="2062103"/>
          </a:xfrm>
          <a:prstGeom prst="rect">
            <a:avLst/>
          </a:prstGeom>
          <a:noFill/>
        </p:spPr>
        <p:txBody>
          <a:bodyPr wrap="square">
            <a:spAutoFit/>
          </a:bodyPr>
          <a:lstStyle/>
          <a:p>
            <a:r>
              <a:rPr lang="tr-TR" sz="3200" b="0" i="0" dirty="0">
                <a:effectLst/>
                <a:latin typeface="tahoma" panose="020B0604030504040204" pitchFamily="34" charset="0"/>
              </a:rPr>
              <a:t>4-Bankalar da işçisiz </a:t>
            </a:r>
            <a:r>
              <a:rPr lang="tr-TR" sz="3200" b="1" i="0" dirty="0">
                <a:effectLst/>
                <a:latin typeface="tahoma" panose="020B0604030504040204" pitchFamily="34" charset="0"/>
              </a:rPr>
              <a:t>ç</a:t>
            </a:r>
            <a:r>
              <a:rPr lang="tr-TR" sz="3200" b="0" i="0" dirty="0">
                <a:effectLst/>
                <a:latin typeface="tahoma" panose="020B0604030504040204" pitchFamily="34" charset="0"/>
              </a:rPr>
              <a:t>alışma ortamına geçmeye başladılar Türkiye’de de ilk insansız şube, müjdeler verilerek açıldı.</a:t>
            </a:r>
            <a:endParaRPr lang="tr-TR" sz="3200" dirty="0"/>
          </a:p>
        </p:txBody>
      </p:sp>
      <p:pic>
        <p:nvPicPr>
          <p:cNvPr id="1026" name="Picture 2" descr="Bankalarda robot dönemi başlıyor">
            <a:extLst>
              <a:ext uri="{FF2B5EF4-FFF2-40B4-BE49-F238E27FC236}">
                <a16:creationId xmlns:a16="http://schemas.microsoft.com/office/drawing/2014/main" id="{809CA695-5FDD-459D-98C5-27FA30ADF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422282"/>
            <a:ext cx="4320480" cy="2548956"/>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67B60FC0-2506-F4C6-CDCA-B5384DCAFAE4}"/>
              </a:ext>
            </a:extLst>
          </p:cNvPr>
          <p:cNvSpPr>
            <a:spLocks noGrp="1"/>
          </p:cNvSpPr>
          <p:nvPr>
            <p:ph type="dt" sz="half" idx="10"/>
          </p:nvPr>
        </p:nvSpPr>
        <p:spPr/>
        <p:txBody>
          <a:bodyPr/>
          <a:lstStyle/>
          <a:p>
            <a:fld id="{8A040DCC-7147-483A-B9CB-6F385818A6FB}" type="datetime8">
              <a:rPr lang="tr-TR" smtClean="0"/>
              <a:t>19.06.2023 12:30</a:t>
            </a:fld>
            <a:endParaRPr lang="tr-TR"/>
          </a:p>
        </p:txBody>
      </p:sp>
      <p:sp>
        <p:nvSpPr>
          <p:cNvPr id="4" name="Slayt Numarası Yer Tutucusu 3">
            <a:extLst>
              <a:ext uri="{FF2B5EF4-FFF2-40B4-BE49-F238E27FC236}">
                <a16:creationId xmlns:a16="http://schemas.microsoft.com/office/drawing/2014/main" id="{B0F257C3-A9D9-E381-5D0A-94235174C634}"/>
              </a:ext>
            </a:extLst>
          </p:cNvPr>
          <p:cNvSpPr>
            <a:spLocks noGrp="1"/>
          </p:cNvSpPr>
          <p:nvPr>
            <p:ph type="sldNum" sz="quarter" idx="12"/>
          </p:nvPr>
        </p:nvSpPr>
        <p:spPr/>
        <p:txBody>
          <a:bodyPr/>
          <a:lstStyle/>
          <a:p>
            <a:fld id="{C56BB682-17DB-4D10-BB77-1BFF1DDE9014}" type="slidenum">
              <a:rPr lang="tr-TR" smtClean="0"/>
              <a:pPr/>
              <a:t>19</a:t>
            </a:fld>
            <a:endParaRPr lang="tr-TR"/>
          </a:p>
        </p:txBody>
      </p:sp>
      <p:sp>
        <p:nvSpPr>
          <p:cNvPr id="6" name="Metin kutusu 5">
            <a:extLst>
              <a:ext uri="{FF2B5EF4-FFF2-40B4-BE49-F238E27FC236}">
                <a16:creationId xmlns:a16="http://schemas.microsoft.com/office/drawing/2014/main" id="{A6CD8294-31C4-A166-C853-01C3192A5471}"/>
              </a:ext>
            </a:extLst>
          </p:cNvPr>
          <p:cNvSpPr txBox="1"/>
          <p:nvPr/>
        </p:nvSpPr>
        <p:spPr>
          <a:xfrm>
            <a:off x="1043608" y="332656"/>
            <a:ext cx="6840760" cy="646331"/>
          </a:xfrm>
          <a:prstGeom prst="rect">
            <a:avLst/>
          </a:prstGeom>
          <a:noFill/>
        </p:spPr>
        <p:txBody>
          <a:bodyPr wrap="square">
            <a:spAutoFit/>
          </a:bodyPr>
          <a:lstStyle/>
          <a:p>
            <a:pPr algn="ctr"/>
            <a:r>
              <a:rPr lang="tr-TR" sz="3600" dirty="0">
                <a:solidFill>
                  <a:srgbClr val="FF0000"/>
                </a:solidFill>
              </a:rPr>
              <a:t>İLGİNÇ ÖRNEKLER</a:t>
            </a:r>
            <a:endParaRPr lang="tr-TR" sz="3600" dirty="0"/>
          </a:p>
        </p:txBody>
      </p:sp>
    </p:spTree>
    <p:extLst>
      <p:ext uri="{BB962C8B-B14F-4D97-AF65-F5344CB8AC3E}">
        <p14:creationId xmlns:p14="http://schemas.microsoft.com/office/powerpoint/2010/main" val="323963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D1C99E3-931D-9539-3BDB-5AFD774D7CDF}"/>
              </a:ext>
            </a:extLst>
          </p:cNvPr>
          <p:cNvSpPr>
            <a:spLocks noGrp="1"/>
          </p:cNvSpPr>
          <p:nvPr>
            <p:ph type="dt" sz="half" idx="10"/>
          </p:nvPr>
        </p:nvSpPr>
        <p:spPr/>
        <p:txBody>
          <a:bodyPr/>
          <a:lstStyle/>
          <a:p>
            <a:fld id="{1481DBD7-B0F4-4758-B7E3-9C762D567042}" type="datetime8">
              <a:rPr lang="tr-TR" smtClean="0"/>
              <a:t>19.06.2023 12:30</a:t>
            </a:fld>
            <a:endParaRPr lang="tr-TR"/>
          </a:p>
        </p:txBody>
      </p:sp>
      <p:sp>
        <p:nvSpPr>
          <p:cNvPr id="3" name="Slayt Numarası Yer Tutucusu 2">
            <a:extLst>
              <a:ext uri="{FF2B5EF4-FFF2-40B4-BE49-F238E27FC236}">
                <a16:creationId xmlns:a16="http://schemas.microsoft.com/office/drawing/2014/main" id="{FB31BB4A-D702-1E37-4623-A002E9D5F17B}"/>
              </a:ext>
            </a:extLst>
          </p:cNvPr>
          <p:cNvSpPr>
            <a:spLocks noGrp="1"/>
          </p:cNvSpPr>
          <p:nvPr>
            <p:ph type="sldNum" sz="quarter" idx="12"/>
          </p:nvPr>
        </p:nvSpPr>
        <p:spPr/>
        <p:txBody>
          <a:bodyPr/>
          <a:lstStyle/>
          <a:p>
            <a:fld id="{C56BB682-17DB-4D10-BB77-1BFF1DDE9014}" type="slidenum">
              <a:rPr lang="tr-TR" smtClean="0"/>
              <a:pPr/>
              <a:t>2</a:t>
            </a:fld>
            <a:endParaRPr lang="tr-TR"/>
          </a:p>
        </p:txBody>
      </p:sp>
      <p:sp>
        <p:nvSpPr>
          <p:cNvPr id="4" name="İçerik Yer Tutucusu 3">
            <a:extLst>
              <a:ext uri="{FF2B5EF4-FFF2-40B4-BE49-F238E27FC236}">
                <a16:creationId xmlns:a16="http://schemas.microsoft.com/office/drawing/2014/main" id="{711A0366-3945-E17B-2B22-849B351D6058}"/>
              </a:ext>
            </a:extLst>
          </p:cNvPr>
          <p:cNvSpPr>
            <a:spLocks noGrp="1"/>
          </p:cNvSpPr>
          <p:nvPr>
            <p:ph idx="1"/>
          </p:nvPr>
        </p:nvSpPr>
        <p:spPr/>
        <p:txBody>
          <a:bodyPr/>
          <a:lstStyle/>
          <a:p>
            <a:pPr marL="0" indent="0">
              <a:buNone/>
            </a:pPr>
            <a:r>
              <a:rPr lang="tr-TR" b="0" i="0" dirty="0">
                <a:solidFill>
                  <a:srgbClr val="4D5156"/>
                </a:solidFill>
                <a:effectLst/>
                <a:latin typeface="Google Sans"/>
              </a:rPr>
              <a:t> </a:t>
            </a:r>
            <a:endParaRPr lang="tr-TR" dirty="0"/>
          </a:p>
        </p:txBody>
      </p:sp>
      <p:sp>
        <p:nvSpPr>
          <p:cNvPr id="6" name="Metin kutusu 5">
            <a:extLst>
              <a:ext uri="{FF2B5EF4-FFF2-40B4-BE49-F238E27FC236}">
                <a16:creationId xmlns:a16="http://schemas.microsoft.com/office/drawing/2014/main" id="{81CBA987-C2D1-5223-A5CB-DD24BCD6B1F4}"/>
              </a:ext>
            </a:extLst>
          </p:cNvPr>
          <p:cNvSpPr txBox="1"/>
          <p:nvPr/>
        </p:nvSpPr>
        <p:spPr>
          <a:xfrm>
            <a:off x="2590800" y="332656"/>
            <a:ext cx="4267200" cy="707886"/>
          </a:xfrm>
          <a:prstGeom prst="rect">
            <a:avLst/>
          </a:prstGeom>
          <a:noFill/>
        </p:spPr>
        <p:txBody>
          <a:bodyPr wrap="square">
            <a:spAutoFit/>
          </a:bodyPr>
          <a:lstStyle/>
          <a:p>
            <a:r>
              <a:rPr lang="tr-TR" altLang="tr-TR" sz="4000" dirty="0">
                <a:solidFill>
                  <a:srgbClr val="FF3300"/>
                </a:solidFill>
                <a:latin typeface="Algerian" panose="04020705040A02060702" pitchFamily="82" charset="0"/>
              </a:rPr>
              <a:t>KARİYER NEDİR?</a:t>
            </a:r>
            <a:endParaRPr lang="tr-TR" sz="4000" dirty="0"/>
          </a:p>
        </p:txBody>
      </p:sp>
      <p:pic>
        <p:nvPicPr>
          <p:cNvPr id="11" name="Picture 2" descr="Kariyer Planlama - ÇEYREK MÜHENDİS">
            <a:extLst>
              <a:ext uri="{FF2B5EF4-FFF2-40B4-BE49-F238E27FC236}">
                <a16:creationId xmlns:a16="http://schemas.microsoft.com/office/drawing/2014/main" id="{CCE4D159-E118-109C-72D6-9644DAB28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09688"/>
            <a:ext cx="762000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76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FE443B2-7B7F-4E9B-9402-E1CC348E7A5D}"/>
              </a:ext>
            </a:extLst>
          </p:cNvPr>
          <p:cNvSpPr txBox="1"/>
          <p:nvPr/>
        </p:nvSpPr>
        <p:spPr>
          <a:xfrm>
            <a:off x="656543" y="1628800"/>
            <a:ext cx="8064896" cy="4524315"/>
          </a:xfrm>
          <a:prstGeom prst="rect">
            <a:avLst/>
          </a:prstGeom>
          <a:noFill/>
        </p:spPr>
        <p:txBody>
          <a:bodyPr wrap="square">
            <a:spAutoFit/>
          </a:bodyPr>
          <a:lstStyle/>
          <a:p>
            <a:r>
              <a:rPr lang="tr-TR" sz="3200" b="0" i="0" dirty="0">
                <a:effectLst/>
                <a:latin typeface="tahoma" panose="020B0604030504040204" pitchFamily="34" charset="0"/>
              </a:rPr>
              <a:t>5-Personelsiz, kasiyersiz marketler de sessizce hayatımıza girmeye başladı. Kapıyı kontrol eden robota cep telefonunuzdan </a:t>
            </a:r>
            <a:r>
              <a:rPr lang="tr-TR" sz="3200" b="0" i="0" dirty="0" err="1">
                <a:effectLst/>
                <a:latin typeface="tahoma" panose="020B0604030504040204" pitchFamily="34" charset="0"/>
              </a:rPr>
              <a:t>karekod</a:t>
            </a:r>
            <a:r>
              <a:rPr lang="tr-TR" sz="3200" b="0" i="0" dirty="0">
                <a:effectLst/>
                <a:latin typeface="tahoma" panose="020B0604030504040204" pitchFamily="34" charset="0"/>
              </a:rPr>
              <a:t> veya kredi kartınızı okutuyor ve size verilen bir çantaya ürünleri koyuyorsunuz. Çantaya giren her şey otomatik hesaptan düşüyor. Türkiye'nin ilk kasiyersiz marketleri İstanbul ve Bursa’da çalışmaya başladı.</a:t>
            </a:r>
            <a:endParaRPr lang="tr-TR" dirty="0"/>
          </a:p>
        </p:txBody>
      </p:sp>
      <p:sp>
        <p:nvSpPr>
          <p:cNvPr id="2" name="Veri Yer Tutucusu 1">
            <a:extLst>
              <a:ext uri="{FF2B5EF4-FFF2-40B4-BE49-F238E27FC236}">
                <a16:creationId xmlns:a16="http://schemas.microsoft.com/office/drawing/2014/main" id="{20767DAD-619B-763E-4154-73BD2BA7AEA9}"/>
              </a:ext>
            </a:extLst>
          </p:cNvPr>
          <p:cNvSpPr>
            <a:spLocks noGrp="1"/>
          </p:cNvSpPr>
          <p:nvPr>
            <p:ph type="dt" sz="half" idx="10"/>
          </p:nvPr>
        </p:nvSpPr>
        <p:spPr/>
        <p:txBody>
          <a:bodyPr/>
          <a:lstStyle/>
          <a:p>
            <a:fld id="{898DA4B3-CED4-4BB7-B513-34C31275893B}" type="datetime8">
              <a:rPr lang="tr-TR" smtClean="0"/>
              <a:t>19.06.2023 12:30</a:t>
            </a:fld>
            <a:endParaRPr lang="tr-TR"/>
          </a:p>
        </p:txBody>
      </p:sp>
      <p:sp>
        <p:nvSpPr>
          <p:cNvPr id="4" name="Slayt Numarası Yer Tutucusu 3">
            <a:extLst>
              <a:ext uri="{FF2B5EF4-FFF2-40B4-BE49-F238E27FC236}">
                <a16:creationId xmlns:a16="http://schemas.microsoft.com/office/drawing/2014/main" id="{26BEC7C3-73B9-2EE0-6857-7CF413818DEB}"/>
              </a:ext>
            </a:extLst>
          </p:cNvPr>
          <p:cNvSpPr>
            <a:spLocks noGrp="1"/>
          </p:cNvSpPr>
          <p:nvPr>
            <p:ph type="sldNum" sz="quarter" idx="12"/>
          </p:nvPr>
        </p:nvSpPr>
        <p:spPr/>
        <p:txBody>
          <a:bodyPr/>
          <a:lstStyle/>
          <a:p>
            <a:fld id="{C56BB682-17DB-4D10-BB77-1BFF1DDE9014}" type="slidenum">
              <a:rPr lang="tr-TR" smtClean="0"/>
              <a:pPr/>
              <a:t>20</a:t>
            </a:fld>
            <a:endParaRPr lang="tr-TR"/>
          </a:p>
        </p:txBody>
      </p:sp>
      <p:sp>
        <p:nvSpPr>
          <p:cNvPr id="6" name="Metin kutusu 5">
            <a:extLst>
              <a:ext uri="{FF2B5EF4-FFF2-40B4-BE49-F238E27FC236}">
                <a16:creationId xmlns:a16="http://schemas.microsoft.com/office/drawing/2014/main" id="{77D2BBEA-D987-193A-03DB-3430A2F74398}"/>
              </a:ext>
            </a:extLst>
          </p:cNvPr>
          <p:cNvSpPr txBox="1"/>
          <p:nvPr/>
        </p:nvSpPr>
        <p:spPr>
          <a:xfrm>
            <a:off x="1043608" y="704885"/>
            <a:ext cx="7344816" cy="707886"/>
          </a:xfrm>
          <a:prstGeom prst="rect">
            <a:avLst/>
          </a:prstGeom>
          <a:noFill/>
        </p:spPr>
        <p:txBody>
          <a:bodyPr wrap="square">
            <a:spAutoFit/>
          </a:bodyPr>
          <a:lstStyle/>
          <a:p>
            <a:pPr algn="ctr"/>
            <a:r>
              <a:rPr lang="tr-TR" sz="4000" dirty="0">
                <a:solidFill>
                  <a:srgbClr val="FF0000"/>
                </a:solidFill>
              </a:rPr>
              <a:t>İLGİNÇ ÖRNEKLER</a:t>
            </a:r>
            <a:endParaRPr lang="tr-TR" sz="4000" dirty="0"/>
          </a:p>
        </p:txBody>
      </p:sp>
    </p:spTree>
    <p:extLst>
      <p:ext uri="{BB962C8B-B14F-4D97-AF65-F5344CB8AC3E}">
        <p14:creationId xmlns:p14="http://schemas.microsoft.com/office/powerpoint/2010/main" val="689310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ürücüsüz otomobilden sonra şimdi de mürettebatsız gemi">
            <a:extLst>
              <a:ext uri="{FF2B5EF4-FFF2-40B4-BE49-F238E27FC236}">
                <a16:creationId xmlns:a16="http://schemas.microsoft.com/office/drawing/2014/main" id="{D4F3ED23-8E84-4D8D-B960-B853CCCA1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 y="2564904"/>
            <a:ext cx="7334250" cy="371246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5D06D288-C335-4A67-B12A-92149E95DD67}"/>
              </a:ext>
            </a:extLst>
          </p:cNvPr>
          <p:cNvSpPr txBox="1"/>
          <p:nvPr/>
        </p:nvSpPr>
        <p:spPr>
          <a:xfrm>
            <a:off x="395536" y="1114344"/>
            <a:ext cx="8352928" cy="1384995"/>
          </a:xfrm>
          <a:prstGeom prst="rect">
            <a:avLst/>
          </a:prstGeom>
          <a:noFill/>
        </p:spPr>
        <p:txBody>
          <a:bodyPr wrap="square">
            <a:spAutoFit/>
          </a:bodyPr>
          <a:lstStyle/>
          <a:p>
            <a:r>
              <a:rPr lang="tr-TR" sz="2800" b="0" i="0" dirty="0">
                <a:effectLst/>
                <a:latin typeface="tahoma" panose="020B0604030504040204" pitchFamily="34" charset="0"/>
              </a:rPr>
              <a:t>6-ABD’den  devasa bir şilep üzerinde hiç mürettebat olmadan haftalar önce yola çıktı, Çin’e gidiyor. Yükünü alıp yine mürettebatsız olarak geri dönecek</a:t>
            </a:r>
            <a:endParaRPr lang="tr-TR" sz="2800" dirty="0"/>
          </a:p>
        </p:txBody>
      </p:sp>
      <p:sp>
        <p:nvSpPr>
          <p:cNvPr id="2" name="Veri Yer Tutucusu 1">
            <a:extLst>
              <a:ext uri="{FF2B5EF4-FFF2-40B4-BE49-F238E27FC236}">
                <a16:creationId xmlns:a16="http://schemas.microsoft.com/office/drawing/2014/main" id="{DFEE39A3-4028-03E4-5770-70FBA39D1DC2}"/>
              </a:ext>
            </a:extLst>
          </p:cNvPr>
          <p:cNvSpPr>
            <a:spLocks noGrp="1"/>
          </p:cNvSpPr>
          <p:nvPr>
            <p:ph type="dt" sz="half" idx="10"/>
          </p:nvPr>
        </p:nvSpPr>
        <p:spPr/>
        <p:txBody>
          <a:bodyPr/>
          <a:lstStyle/>
          <a:p>
            <a:fld id="{FDCD5281-6B58-4A26-A28E-6E6676351CFA}" type="datetime8">
              <a:rPr lang="tr-TR" smtClean="0"/>
              <a:t>19.06.2023 12:30</a:t>
            </a:fld>
            <a:endParaRPr lang="tr-TR"/>
          </a:p>
        </p:txBody>
      </p:sp>
      <p:sp>
        <p:nvSpPr>
          <p:cNvPr id="3" name="Slayt Numarası Yer Tutucusu 2">
            <a:extLst>
              <a:ext uri="{FF2B5EF4-FFF2-40B4-BE49-F238E27FC236}">
                <a16:creationId xmlns:a16="http://schemas.microsoft.com/office/drawing/2014/main" id="{435D05CF-7BFA-7042-4770-C7BBD0C13AA9}"/>
              </a:ext>
            </a:extLst>
          </p:cNvPr>
          <p:cNvSpPr>
            <a:spLocks noGrp="1"/>
          </p:cNvSpPr>
          <p:nvPr>
            <p:ph type="sldNum" sz="quarter" idx="12"/>
          </p:nvPr>
        </p:nvSpPr>
        <p:spPr/>
        <p:txBody>
          <a:bodyPr/>
          <a:lstStyle/>
          <a:p>
            <a:fld id="{C56BB682-17DB-4D10-BB77-1BFF1DDE9014}" type="slidenum">
              <a:rPr lang="tr-TR" smtClean="0"/>
              <a:pPr/>
              <a:t>21</a:t>
            </a:fld>
            <a:endParaRPr lang="tr-TR"/>
          </a:p>
        </p:txBody>
      </p:sp>
      <p:sp>
        <p:nvSpPr>
          <p:cNvPr id="6" name="Metin kutusu 5">
            <a:extLst>
              <a:ext uri="{FF2B5EF4-FFF2-40B4-BE49-F238E27FC236}">
                <a16:creationId xmlns:a16="http://schemas.microsoft.com/office/drawing/2014/main" id="{DFD1E862-87AC-049E-6A82-5F5CAB0DBE12}"/>
              </a:ext>
            </a:extLst>
          </p:cNvPr>
          <p:cNvSpPr txBox="1"/>
          <p:nvPr/>
        </p:nvSpPr>
        <p:spPr>
          <a:xfrm>
            <a:off x="1043607" y="293249"/>
            <a:ext cx="7195517" cy="769441"/>
          </a:xfrm>
          <a:prstGeom prst="rect">
            <a:avLst/>
          </a:prstGeom>
          <a:noFill/>
        </p:spPr>
        <p:txBody>
          <a:bodyPr wrap="square">
            <a:spAutoFit/>
          </a:bodyPr>
          <a:lstStyle/>
          <a:p>
            <a:pPr algn="ctr"/>
            <a:r>
              <a:rPr kumimoji="0" lang="tr-TR" sz="4400" b="0" i="0" u="none" strike="noStrike" kern="1200" cap="none" spc="0" normalizeH="0" baseline="0" noProof="0" dirty="0">
                <a:ln>
                  <a:noFill/>
                </a:ln>
                <a:solidFill>
                  <a:srgbClr val="FF0000"/>
                </a:solidFill>
                <a:effectLst/>
                <a:uLnTx/>
                <a:uFillTx/>
                <a:latin typeface="Calibri"/>
                <a:ea typeface="+mj-ea"/>
                <a:cs typeface="+mj-cs"/>
              </a:rPr>
              <a:t>İLGİNÇ ÖRNEKLER</a:t>
            </a:r>
            <a:endParaRPr lang="tr-TR" dirty="0"/>
          </a:p>
        </p:txBody>
      </p:sp>
    </p:spTree>
    <p:extLst>
      <p:ext uri="{BB962C8B-B14F-4D97-AF65-F5344CB8AC3E}">
        <p14:creationId xmlns:p14="http://schemas.microsoft.com/office/powerpoint/2010/main" val="162711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4698680-7039-4B63-95FD-2C3B6815F998}"/>
              </a:ext>
            </a:extLst>
          </p:cNvPr>
          <p:cNvSpPr txBox="1"/>
          <p:nvPr/>
        </p:nvSpPr>
        <p:spPr>
          <a:xfrm>
            <a:off x="503040" y="1556792"/>
            <a:ext cx="8183760" cy="1200329"/>
          </a:xfrm>
          <a:prstGeom prst="rect">
            <a:avLst/>
          </a:prstGeom>
          <a:noFill/>
        </p:spPr>
        <p:txBody>
          <a:bodyPr wrap="square">
            <a:spAutoFit/>
          </a:bodyPr>
          <a:lstStyle/>
          <a:p>
            <a:r>
              <a:rPr lang="tr-TR" sz="2400" b="0" i="0" dirty="0">
                <a:effectLst/>
                <a:latin typeface="tahoma" panose="020B0604030504040204" pitchFamily="34" charset="0"/>
              </a:rPr>
              <a:t>7-Google şoförsüz yüzlerce arabanın test sürüşlerini tamamlamak için yollarda.  Arabalar İngiltere’den çıkıp Çin’e gidip geri dönmeyi başardılar.</a:t>
            </a:r>
          </a:p>
        </p:txBody>
      </p:sp>
      <p:pic>
        <p:nvPicPr>
          <p:cNvPr id="3074" name="Picture 2" descr="Son dakika: Direksiyonsuz otomobil üretti">
            <a:extLst>
              <a:ext uri="{FF2B5EF4-FFF2-40B4-BE49-F238E27FC236}">
                <a16:creationId xmlns:a16="http://schemas.microsoft.com/office/drawing/2014/main" id="{07288B3D-8AE2-44B3-882A-63AD7FEDF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2996951"/>
            <a:ext cx="7715250" cy="3600401"/>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38978499-B3B1-7134-C685-4083B997A161}"/>
              </a:ext>
            </a:extLst>
          </p:cNvPr>
          <p:cNvSpPr>
            <a:spLocks noGrp="1"/>
          </p:cNvSpPr>
          <p:nvPr>
            <p:ph type="dt" sz="half" idx="10"/>
          </p:nvPr>
        </p:nvSpPr>
        <p:spPr/>
        <p:txBody>
          <a:bodyPr/>
          <a:lstStyle/>
          <a:p>
            <a:fld id="{E6C6E260-3212-49B4-97EA-087B43A9A742}" type="datetime8">
              <a:rPr lang="tr-TR" smtClean="0"/>
              <a:t>19.06.2023 12:30</a:t>
            </a:fld>
            <a:endParaRPr lang="tr-TR"/>
          </a:p>
        </p:txBody>
      </p:sp>
      <p:sp>
        <p:nvSpPr>
          <p:cNvPr id="4" name="Slayt Numarası Yer Tutucusu 3">
            <a:extLst>
              <a:ext uri="{FF2B5EF4-FFF2-40B4-BE49-F238E27FC236}">
                <a16:creationId xmlns:a16="http://schemas.microsoft.com/office/drawing/2014/main" id="{7BC7B4A8-F012-DD84-B0FA-0836E8953B4D}"/>
              </a:ext>
            </a:extLst>
          </p:cNvPr>
          <p:cNvSpPr>
            <a:spLocks noGrp="1"/>
          </p:cNvSpPr>
          <p:nvPr>
            <p:ph type="sldNum" sz="quarter" idx="12"/>
          </p:nvPr>
        </p:nvSpPr>
        <p:spPr/>
        <p:txBody>
          <a:bodyPr/>
          <a:lstStyle/>
          <a:p>
            <a:fld id="{C56BB682-17DB-4D10-BB77-1BFF1DDE9014}" type="slidenum">
              <a:rPr lang="tr-TR" smtClean="0"/>
              <a:pPr/>
              <a:t>22</a:t>
            </a:fld>
            <a:endParaRPr lang="tr-TR"/>
          </a:p>
        </p:txBody>
      </p:sp>
      <p:sp>
        <p:nvSpPr>
          <p:cNvPr id="6" name="Metin kutusu 5">
            <a:extLst>
              <a:ext uri="{FF2B5EF4-FFF2-40B4-BE49-F238E27FC236}">
                <a16:creationId xmlns:a16="http://schemas.microsoft.com/office/drawing/2014/main" id="{6143D8DA-FE0D-3542-C3B6-EA4B541775A2}"/>
              </a:ext>
            </a:extLst>
          </p:cNvPr>
          <p:cNvSpPr txBox="1"/>
          <p:nvPr/>
        </p:nvSpPr>
        <p:spPr>
          <a:xfrm>
            <a:off x="2537520" y="427895"/>
            <a:ext cx="4572000" cy="769441"/>
          </a:xfrm>
          <a:prstGeom prst="rect">
            <a:avLst/>
          </a:prstGeom>
          <a:noFill/>
        </p:spPr>
        <p:txBody>
          <a:bodyPr wrap="square">
            <a:spAutoFit/>
          </a:bodyPr>
          <a:lstStyle/>
          <a:p>
            <a:r>
              <a:rPr kumimoji="0" lang="tr-TR" sz="4400" b="0" i="0" u="none" strike="noStrike" kern="1200" cap="none" spc="0" normalizeH="0" baseline="0" noProof="0" dirty="0">
                <a:ln>
                  <a:noFill/>
                </a:ln>
                <a:solidFill>
                  <a:srgbClr val="FF0000"/>
                </a:solidFill>
                <a:effectLst/>
                <a:uLnTx/>
                <a:uFillTx/>
                <a:latin typeface="Calibri"/>
                <a:ea typeface="+mj-ea"/>
                <a:cs typeface="+mj-cs"/>
              </a:rPr>
              <a:t>İLGİNÇ ÖRNEKLER</a:t>
            </a:r>
            <a:endParaRPr lang="tr-TR" dirty="0"/>
          </a:p>
        </p:txBody>
      </p:sp>
    </p:spTree>
    <p:extLst>
      <p:ext uri="{BB962C8B-B14F-4D97-AF65-F5344CB8AC3E}">
        <p14:creationId xmlns:p14="http://schemas.microsoft.com/office/powerpoint/2010/main" val="2591330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34FCB48-E526-4E00-85B4-DDEF6049C8CD}"/>
              </a:ext>
            </a:extLst>
          </p:cNvPr>
          <p:cNvSpPr txBox="1"/>
          <p:nvPr/>
        </p:nvSpPr>
        <p:spPr>
          <a:xfrm>
            <a:off x="457200" y="1556792"/>
            <a:ext cx="8280920" cy="4247317"/>
          </a:xfrm>
          <a:prstGeom prst="rect">
            <a:avLst/>
          </a:prstGeom>
          <a:noFill/>
        </p:spPr>
        <p:txBody>
          <a:bodyPr wrap="square">
            <a:spAutoFit/>
          </a:bodyPr>
          <a:lstStyle/>
          <a:p>
            <a:r>
              <a:rPr lang="tr-TR" sz="5400" dirty="0">
                <a:latin typeface="tahoma" panose="020B0604030504040204" pitchFamily="34" charset="0"/>
              </a:rPr>
              <a:t>8</a:t>
            </a:r>
            <a:r>
              <a:rPr lang="tr-TR" sz="5400" b="0" i="0" dirty="0">
                <a:effectLst/>
                <a:latin typeface="tahoma" panose="020B0604030504040204" pitchFamily="34" charset="0"/>
              </a:rPr>
              <a:t>-İnsansız hava taşıtları</a:t>
            </a:r>
          </a:p>
          <a:p>
            <a:r>
              <a:rPr lang="tr-TR" sz="5400" b="0" i="0" dirty="0">
                <a:effectLst/>
                <a:latin typeface="tahoma" panose="020B0604030504040204" pitchFamily="34" charset="0"/>
              </a:rPr>
              <a:t> 5-6 yıldır zaten gündemimizde. </a:t>
            </a:r>
          </a:p>
          <a:p>
            <a:r>
              <a:rPr lang="tr-TR" sz="5400" b="0" i="0" dirty="0">
                <a:effectLst/>
                <a:latin typeface="tahoma" panose="020B0604030504040204" pitchFamily="34" charset="0"/>
              </a:rPr>
              <a:t>Uçaklar artık pilota ihtiyaç duymuyor</a:t>
            </a:r>
            <a:r>
              <a:rPr lang="tr-TR" sz="5400" b="0" i="0" dirty="0">
                <a:solidFill>
                  <a:srgbClr val="666666"/>
                </a:solidFill>
                <a:effectLst/>
                <a:latin typeface="tahoma" panose="020B0604030504040204" pitchFamily="34" charset="0"/>
              </a:rPr>
              <a:t>.</a:t>
            </a:r>
            <a:endParaRPr lang="tr-TR" sz="5400" dirty="0"/>
          </a:p>
        </p:txBody>
      </p:sp>
      <p:sp>
        <p:nvSpPr>
          <p:cNvPr id="2" name="Veri Yer Tutucusu 1">
            <a:extLst>
              <a:ext uri="{FF2B5EF4-FFF2-40B4-BE49-F238E27FC236}">
                <a16:creationId xmlns:a16="http://schemas.microsoft.com/office/drawing/2014/main" id="{929EF394-B39C-2FC7-8483-B7F0142C6A1C}"/>
              </a:ext>
            </a:extLst>
          </p:cNvPr>
          <p:cNvSpPr>
            <a:spLocks noGrp="1"/>
          </p:cNvSpPr>
          <p:nvPr>
            <p:ph type="dt" sz="half" idx="10"/>
          </p:nvPr>
        </p:nvSpPr>
        <p:spPr/>
        <p:txBody>
          <a:bodyPr/>
          <a:lstStyle/>
          <a:p>
            <a:fld id="{E4032B6C-CDF3-420E-B2BF-985BE08EC185}" type="datetime8">
              <a:rPr lang="tr-TR" smtClean="0"/>
              <a:t>19.06.2023 12:30</a:t>
            </a:fld>
            <a:endParaRPr lang="tr-TR"/>
          </a:p>
        </p:txBody>
      </p:sp>
      <p:sp>
        <p:nvSpPr>
          <p:cNvPr id="4" name="Slayt Numarası Yer Tutucusu 3">
            <a:extLst>
              <a:ext uri="{FF2B5EF4-FFF2-40B4-BE49-F238E27FC236}">
                <a16:creationId xmlns:a16="http://schemas.microsoft.com/office/drawing/2014/main" id="{3E811852-7A49-51BE-8BB6-C2C5C5BE3BD8}"/>
              </a:ext>
            </a:extLst>
          </p:cNvPr>
          <p:cNvSpPr>
            <a:spLocks noGrp="1"/>
          </p:cNvSpPr>
          <p:nvPr>
            <p:ph type="sldNum" sz="quarter" idx="12"/>
          </p:nvPr>
        </p:nvSpPr>
        <p:spPr/>
        <p:txBody>
          <a:bodyPr/>
          <a:lstStyle/>
          <a:p>
            <a:fld id="{C56BB682-17DB-4D10-BB77-1BFF1DDE9014}" type="slidenum">
              <a:rPr lang="tr-TR" smtClean="0"/>
              <a:pPr/>
              <a:t>23</a:t>
            </a:fld>
            <a:endParaRPr lang="tr-TR"/>
          </a:p>
        </p:txBody>
      </p:sp>
      <p:sp>
        <p:nvSpPr>
          <p:cNvPr id="6" name="Metin kutusu 5">
            <a:extLst>
              <a:ext uri="{FF2B5EF4-FFF2-40B4-BE49-F238E27FC236}">
                <a16:creationId xmlns:a16="http://schemas.microsoft.com/office/drawing/2014/main" id="{E0BD4BC7-C94F-F335-8DAC-C533DFCE7945}"/>
              </a:ext>
            </a:extLst>
          </p:cNvPr>
          <p:cNvSpPr txBox="1"/>
          <p:nvPr/>
        </p:nvSpPr>
        <p:spPr>
          <a:xfrm>
            <a:off x="2590800" y="284450"/>
            <a:ext cx="4572000" cy="769441"/>
          </a:xfrm>
          <a:prstGeom prst="rect">
            <a:avLst/>
          </a:prstGeom>
          <a:noFill/>
        </p:spPr>
        <p:txBody>
          <a:bodyPr wrap="square">
            <a:spAutoFit/>
          </a:bodyPr>
          <a:lstStyle/>
          <a:p>
            <a:r>
              <a:rPr kumimoji="0" lang="tr-TR" sz="4400" b="0" i="0" u="none" strike="noStrike" kern="1200" cap="none" spc="0" normalizeH="0" baseline="0" noProof="0" dirty="0">
                <a:ln>
                  <a:noFill/>
                </a:ln>
                <a:solidFill>
                  <a:srgbClr val="FF0000"/>
                </a:solidFill>
                <a:effectLst/>
                <a:uLnTx/>
                <a:uFillTx/>
                <a:latin typeface="Calibri"/>
                <a:ea typeface="+mj-ea"/>
                <a:cs typeface="+mj-cs"/>
              </a:rPr>
              <a:t>İLGİNÇ ÖRNEKLER</a:t>
            </a:r>
            <a:endParaRPr lang="tr-TR" dirty="0"/>
          </a:p>
        </p:txBody>
      </p:sp>
    </p:spTree>
    <p:extLst>
      <p:ext uri="{BB962C8B-B14F-4D97-AF65-F5344CB8AC3E}">
        <p14:creationId xmlns:p14="http://schemas.microsoft.com/office/powerpoint/2010/main" val="59541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bot polis">
            <a:extLst>
              <a:ext uri="{FF2B5EF4-FFF2-40B4-BE49-F238E27FC236}">
                <a16:creationId xmlns:a16="http://schemas.microsoft.com/office/drawing/2014/main" id="{C8CAD5A3-A779-435C-A7C8-B95482637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429000"/>
            <a:ext cx="7848872"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9FF775ED-DF75-4365-88C5-8539DFD47592}"/>
              </a:ext>
            </a:extLst>
          </p:cNvPr>
          <p:cNvSpPr txBox="1"/>
          <p:nvPr/>
        </p:nvSpPr>
        <p:spPr>
          <a:xfrm>
            <a:off x="539552" y="828655"/>
            <a:ext cx="8208912" cy="2677656"/>
          </a:xfrm>
          <a:prstGeom prst="rect">
            <a:avLst/>
          </a:prstGeom>
          <a:noFill/>
        </p:spPr>
        <p:txBody>
          <a:bodyPr wrap="square">
            <a:spAutoFit/>
          </a:bodyPr>
          <a:lstStyle/>
          <a:p>
            <a:pPr algn="l" rtl="0"/>
            <a:r>
              <a:rPr lang="tr-TR" sz="2400" b="1" dirty="0">
                <a:solidFill>
                  <a:srgbClr val="FF0000"/>
                </a:solidFill>
                <a:latin typeface="ReithSans"/>
              </a:rPr>
              <a:t>9</a:t>
            </a:r>
            <a:r>
              <a:rPr lang="tr-TR" sz="2400" b="1" i="0" dirty="0">
                <a:solidFill>
                  <a:srgbClr val="FF0000"/>
                </a:solidFill>
                <a:effectLst/>
                <a:latin typeface="ReithSans"/>
              </a:rPr>
              <a:t>-Dubai'de emniyet yetkilileri, kentte görev yapacak ilk robot polisi kamuoyuna tanıttı.</a:t>
            </a:r>
            <a:endParaRPr lang="tr-TR" sz="2400" b="0" i="0" dirty="0">
              <a:solidFill>
                <a:srgbClr val="FF0000"/>
              </a:solidFill>
              <a:effectLst/>
              <a:latin typeface="ReithSans"/>
            </a:endParaRPr>
          </a:p>
          <a:p>
            <a:pPr algn="l" rtl="0"/>
            <a:r>
              <a:rPr lang="tr-TR" sz="2400" b="0" i="0" dirty="0">
                <a:solidFill>
                  <a:srgbClr val="3F3F42"/>
                </a:solidFill>
                <a:effectLst/>
                <a:latin typeface="ReithSans"/>
              </a:rPr>
              <a:t>Robot polisler, kentteki alışveriş merkezlerini ve turistik ziyaret yerlerini denetleyecek.</a:t>
            </a:r>
          </a:p>
          <a:p>
            <a:pPr algn="l" rtl="0"/>
            <a:r>
              <a:rPr lang="tr-TR" sz="2400" b="0" i="0" dirty="0">
                <a:solidFill>
                  <a:srgbClr val="3F3F42"/>
                </a:solidFill>
                <a:effectLst/>
                <a:latin typeface="ReithSans"/>
              </a:rPr>
              <a:t>Ayrıca insanlar robota suç ihbarında bulunabilecek, ceza ödeyebilecek ve göğsündeki dokunmatik ekran üzerinden bilgi alabilecek.</a:t>
            </a:r>
          </a:p>
        </p:txBody>
      </p:sp>
      <p:sp>
        <p:nvSpPr>
          <p:cNvPr id="2" name="Veri Yer Tutucusu 1">
            <a:extLst>
              <a:ext uri="{FF2B5EF4-FFF2-40B4-BE49-F238E27FC236}">
                <a16:creationId xmlns:a16="http://schemas.microsoft.com/office/drawing/2014/main" id="{0BEBE6C1-7ECC-819A-E58E-71B4C7E434C8}"/>
              </a:ext>
            </a:extLst>
          </p:cNvPr>
          <p:cNvSpPr>
            <a:spLocks noGrp="1"/>
          </p:cNvSpPr>
          <p:nvPr>
            <p:ph type="dt" sz="half" idx="10"/>
          </p:nvPr>
        </p:nvSpPr>
        <p:spPr/>
        <p:txBody>
          <a:bodyPr/>
          <a:lstStyle/>
          <a:p>
            <a:fld id="{358D6BDE-F876-4298-9EAD-D580CE268EA3}" type="datetime8">
              <a:rPr lang="tr-TR" smtClean="0"/>
              <a:t>19.06.2023 12:30</a:t>
            </a:fld>
            <a:endParaRPr lang="tr-TR"/>
          </a:p>
        </p:txBody>
      </p:sp>
      <p:sp>
        <p:nvSpPr>
          <p:cNvPr id="3" name="Slayt Numarası Yer Tutucusu 2">
            <a:extLst>
              <a:ext uri="{FF2B5EF4-FFF2-40B4-BE49-F238E27FC236}">
                <a16:creationId xmlns:a16="http://schemas.microsoft.com/office/drawing/2014/main" id="{35A06C1C-29FD-EFF9-AACA-50BB4326C237}"/>
              </a:ext>
            </a:extLst>
          </p:cNvPr>
          <p:cNvSpPr>
            <a:spLocks noGrp="1"/>
          </p:cNvSpPr>
          <p:nvPr>
            <p:ph type="sldNum" sz="quarter" idx="12"/>
          </p:nvPr>
        </p:nvSpPr>
        <p:spPr/>
        <p:txBody>
          <a:bodyPr/>
          <a:lstStyle/>
          <a:p>
            <a:fld id="{C56BB682-17DB-4D10-BB77-1BFF1DDE9014}" type="slidenum">
              <a:rPr lang="tr-TR" smtClean="0"/>
              <a:pPr/>
              <a:t>24</a:t>
            </a:fld>
            <a:endParaRPr lang="tr-TR"/>
          </a:p>
        </p:txBody>
      </p:sp>
      <p:sp>
        <p:nvSpPr>
          <p:cNvPr id="6" name="Metin kutusu 5">
            <a:extLst>
              <a:ext uri="{FF2B5EF4-FFF2-40B4-BE49-F238E27FC236}">
                <a16:creationId xmlns:a16="http://schemas.microsoft.com/office/drawing/2014/main" id="{46022C61-A013-02CB-39B7-C59893B4A3D1}"/>
              </a:ext>
            </a:extLst>
          </p:cNvPr>
          <p:cNvSpPr txBox="1"/>
          <p:nvPr/>
        </p:nvSpPr>
        <p:spPr>
          <a:xfrm>
            <a:off x="2569076" y="136525"/>
            <a:ext cx="4572000" cy="769441"/>
          </a:xfrm>
          <a:prstGeom prst="rect">
            <a:avLst/>
          </a:prstGeom>
          <a:noFill/>
        </p:spPr>
        <p:txBody>
          <a:bodyPr wrap="square">
            <a:spAutoFit/>
          </a:bodyPr>
          <a:lstStyle/>
          <a:p>
            <a:r>
              <a:rPr kumimoji="0" lang="tr-TR" sz="4400" b="0" i="0" u="none" strike="noStrike" kern="1200" cap="none" spc="0" normalizeH="0" baseline="0" noProof="0" dirty="0">
                <a:ln>
                  <a:noFill/>
                </a:ln>
                <a:solidFill>
                  <a:srgbClr val="FF0000"/>
                </a:solidFill>
                <a:effectLst/>
                <a:uLnTx/>
                <a:uFillTx/>
                <a:latin typeface="Calibri"/>
                <a:ea typeface="+mj-ea"/>
                <a:cs typeface="+mj-cs"/>
              </a:rPr>
              <a:t>İLGİNÇ ÖRNEKLER</a:t>
            </a:r>
            <a:endParaRPr lang="tr-TR" dirty="0"/>
          </a:p>
        </p:txBody>
      </p:sp>
    </p:spTree>
    <p:extLst>
      <p:ext uri="{BB962C8B-B14F-4D97-AF65-F5344CB8AC3E}">
        <p14:creationId xmlns:p14="http://schemas.microsoft.com/office/powerpoint/2010/main" val="104618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74E8FC-30F9-4CEF-BFFD-26DC450D510F}"/>
              </a:ext>
            </a:extLst>
          </p:cNvPr>
          <p:cNvSpPr>
            <a:spLocks noGrp="1"/>
          </p:cNvSpPr>
          <p:nvPr>
            <p:ph type="ctrTitle"/>
          </p:nvPr>
        </p:nvSpPr>
        <p:spPr>
          <a:xfrm>
            <a:off x="685800" y="2130425"/>
            <a:ext cx="7772400" cy="2666727"/>
          </a:xfrm>
        </p:spPr>
        <p:txBody>
          <a:bodyPr>
            <a:noAutofit/>
          </a:bodyPr>
          <a:lstStyle/>
          <a:p>
            <a:pPr marL="0" indent="0" algn="ctr">
              <a:buNone/>
            </a:pPr>
            <a:r>
              <a:rPr lang="tr-TR" altLang="tr-TR" sz="6600" dirty="0">
                <a:solidFill>
                  <a:srgbClr val="FF3300"/>
                </a:solidFill>
                <a:latin typeface="Algerian" panose="04020705040A02060702" pitchFamily="82" charset="0"/>
              </a:rPr>
              <a:t>İSTİHDAMIN </a:t>
            </a:r>
            <a:br>
              <a:rPr lang="tr-TR" altLang="tr-TR" sz="6600" dirty="0">
                <a:solidFill>
                  <a:srgbClr val="FF3300"/>
                </a:solidFill>
                <a:latin typeface="Algerian" panose="04020705040A02060702" pitchFamily="82" charset="0"/>
              </a:rPr>
            </a:br>
            <a:r>
              <a:rPr lang="tr-TR" altLang="tr-TR" sz="6600" dirty="0">
                <a:solidFill>
                  <a:srgbClr val="FF3300"/>
                </a:solidFill>
                <a:latin typeface="Algerian" panose="04020705040A02060702" pitchFamily="82" charset="0"/>
              </a:rPr>
              <a:t>EĞİTİMLE İLİŞKİSİ</a:t>
            </a:r>
          </a:p>
        </p:txBody>
      </p:sp>
      <p:sp>
        <p:nvSpPr>
          <p:cNvPr id="3" name="Veri Yer Tutucusu 2">
            <a:extLst>
              <a:ext uri="{FF2B5EF4-FFF2-40B4-BE49-F238E27FC236}">
                <a16:creationId xmlns:a16="http://schemas.microsoft.com/office/drawing/2014/main" id="{8E97B144-52B4-F766-0230-C9BC8DAAE2D5}"/>
              </a:ext>
            </a:extLst>
          </p:cNvPr>
          <p:cNvSpPr>
            <a:spLocks noGrp="1"/>
          </p:cNvSpPr>
          <p:nvPr>
            <p:ph type="dt" sz="half" idx="10"/>
          </p:nvPr>
        </p:nvSpPr>
        <p:spPr/>
        <p:txBody>
          <a:bodyPr/>
          <a:lstStyle/>
          <a:p>
            <a:fld id="{E07974CA-8778-4B94-9FCE-479F5E631F44}" type="datetime8">
              <a:rPr lang="tr-TR" smtClean="0"/>
              <a:t>19.06.2023 12:30</a:t>
            </a:fld>
            <a:endParaRPr lang="tr-TR"/>
          </a:p>
        </p:txBody>
      </p:sp>
      <p:sp>
        <p:nvSpPr>
          <p:cNvPr id="4" name="Slayt Numarası Yer Tutucusu 3">
            <a:extLst>
              <a:ext uri="{FF2B5EF4-FFF2-40B4-BE49-F238E27FC236}">
                <a16:creationId xmlns:a16="http://schemas.microsoft.com/office/drawing/2014/main" id="{BDEFD840-50E3-06A3-7198-E6A91B69E757}"/>
              </a:ext>
            </a:extLst>
          </p:cNvPr>
          <p:cNvSpPr>
            <a:spLocks noGrp="1"/>
          </p:cNvSpPr>
          <p:nvPr>
            <p:ph type="sldNum" sz="quarter" idx="12"/>
          </p:nvPr>
        </p:nvSpPr>
        <p:spPr/>
        <p:txBody>
          <a:bodyPr/>
          <a:lstStyle/>
          <a:p>
            <a:fld id="{C56BB682-17DB-4D10-BB77-1BFF1DDE9014}" type="slidenum">
              <a:rPr lang="tr-TR" smtClean="0"/>
              <a:pPr/>
              <a:t>25</a:t>
            </a:fld>
            <a:endParaRPr lang="tr-TR"/>
          </a:p>
        </p:txBody>
      </p:sp>
    </p:spTree>
    <p:extLst>
      <p:ext uri="{BB962C8B-B14F-4D97-AF65-F5344CB8AC3E}">
        <p14:creationId xmlns:p14="http://schemas.microsoft.com/office/powerpoint/2010/main" val="4190965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mm</a:t>
            </a:r>
          </a:p>
        </p:txBody>
      </p:sp>
      <p:graphicFrame>
        <p:nvGraphicFramePr>
          <p:cNvPr id="4" name="3 Tablo"/>
          <p:cNvGraphicFramePr>
            <a:graphicFrameLocks noGrp="1"/>
          </p:cNvGraphicFramePr>
          <p:nvPr>
            <p:extLst>
              <p:ext uri="{D42A27DB-BD31-4B8C-83A1-F6EECF244321}">
                <p14:modId xmlns:p14="http://schemas.microsoft.com/office/powerpoint/2010/main" val="3583394660"/>
              </p:ext>
            </p:extLst>
          </p:nvPr>
        </p:nvGraphicFramePr>
        <p:xfrm>
          <a:off x="755576" y="2285992"/>
          <a:ext cx="6864424" cy="2614084"/>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3441214561"/>
                    </a:ext>
                  </a:extLst>
                </a:gridCol>
                <a:gridCol w="12961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887760">
                  <a:extLst>
                    <a:ext uri="{9D8B030D-6E8A-4147-A177-3AD203B41FA5}">
                      <a16:colId xmlns:a16="http://schemas.microsoft.com/office/drawing/2014/main" val="20004"/>
                    </a:ext>
                  </a:extLst>
                </a:gridCol>
              </a:tblGrid>
              <a:tr h="653521">
                <a:tc>
                  <a:txBody>
                    <a:bodyPr/>
                    <a:lstStyle/>
                    <a:p>
                      <a:r>
                        <a:rPr lang="tr-TR" sz="1800" dirty="0"/>
                        <a:t>Son 3 yıl</a:t>
                      </a:r>
                    </a:p>
                  </a:txBody>
                  <a:tcPr/>
                </a:tc>
                <a:tc>
                  <a:txBody>
                    <a:bodyPr/>
                    <a:lstStyle/>
                    <a:p>
                      <a:r>
                        <a:rPr lang="tr-TR" sz="1800" dirty="0"/>
                        <a:t>Sınava Giren Öğrenci</a:t>
                      </a:r>
                    </a:p>
                  </a:txBody>
                  <a:tcPr/>
                </a:tc>
                <a:tc>
                  <a:txBody>
                    <a:bodyPr/>
                    <a:lstStyle/>
                    <a:p>
                      <a:r>
                        <a:rPr lang="tr-TR" sz="1800" dirty="0"/>
                        <a:t>Merkezi yerleştirme</a:t>
                      </a:r>
                    </a:p>
                  </a:txBody>
                  <a:tcPr/>
                </a:tc>
                <a:tc>
                  <a:txBody>
                    <a:bodyPr/>
                    <a:lstStyle/>
                    <a:p>
                      <a:r>
                        <a:rPr lang="tr-TR" sz="1800" dirty="0"/>
                        <a:t>Oran</a:t>
                      </a:r>
                    </a:p>
                  </a:txBody>
                  <a:tcPr/>
                </a:tc>
                <a:tc>
                  <a:txBody>
                    <a:bodyPr/>
                    <a:lstStyle/>
                    <a:p>
                      <a:r>
                        <a:rPr lang="tr-TR" sz="1800" dirty="0"/>
                        <a:t>Mahalli yerleştirme</a:t>
                      </a:r>
                    </a:p>
                  </a:txBody>
                  <a:tcPr/>
                </a:tc>
                <a:tc>
                  <a:txBody>
                    <a:bodyPr/>
                    <a:lstStyle/>
                    <a:p>
                      <a:r>
                        <a:rPr lang="tr-TR" sz="1800" dirty="0"/>
                        <a:t>Oran</a:t>
                      </a:r>
                    </a:p>
                  </a:txBody>
                  <a:tcPr/>
                </a:tc>
                <a:extLst>
                  <a:ext uri="{0D108BD9-81ED-4DB2-BD59-A6C34878D82A}">
                    <a16:rowId xmlns:a16="http://schemas.microsoft.com/office/drawing/2014/main" val="10000"/>
                  </a:ext>
                </a:extLst>
              </a:tr>
              <a:tr h="653521">
                <a:tc>
                  <a:txBody>
                    <a:bodyPr/>
                    <a:lstStyle/>
                    <a:p>
                      <a:pPr algn="ctr"/>
                      <a:r>
                        <a:rPr lang="tr-TR" sz="2000" dirty="0"/>
                        <a:t>2020</a:t>
                      </a:r>
                    </a:p>
                  </a:txBody>
                  <a:tcPr/>
                </a:tc>
                <a:tc>
                  <a:txBody>
                    <a:bodyPr/>
                    <a:lstStyle/>
                    <a:p>
                      <a:pPr algn="ctr"/>
                      <a:r>
                        <a:rPr lang="tr-TR" sz="2000" dirty="0"/>
                        <a:t>1.472.088</a:t>
                      </a:r>
                    </a:p>
                  </a:txBody>
                  <a:tcPr/>
                </a:tc>
                <a:tc>
                  <a:txBody>
                    <a:bodyPr/>
                    <a:lstStyle/>
                    <a:p>
                      <a:pPr algn="ctr"/>
                      <a:r>
                        <a:rPr lang="tr-TR" sz="2000" b="0" i="0" kern="1200" dirty="0">
                          <a:solidFill>
                            <a:schemeClr val="dk1"/>
                          </a:solidFill>
                          <a:effectLst/>
                          <a:latin typeface="+mn-lt"/>
                          <a:ea typeface="+mn-ea"/>
                          <a:cs typeface="+mn-cs"/>
                        </a:rPr>
                        <a:t>212.485</a:t>
                      </a:r>
                      <a:endParaRPr lang="tr-TR" sz="2000" dirty="0"/>
                    </a:p>
                  </a:txBody>
                  <a:tcPr/>
                </a:tc>
                <a:tc>
                  <a:txBody>
                    <a:bodyPr/>
                    <a:lstStyle/>
                    <a:p>
                      <a:pPr algn="ctr"/>
                      <a:r>
                        <a:rPr lang="tr-TR" sz="2000" dirty="0"/>
                        <a:t>%14,4</a:t>
                      </a:r>
                    </a:p>
                  </a:txBody>
                  <a:tcPr/>
                </a:tc>
                <a:tc>
                  <a:txBody>
                    <a:bodyPr/>
                    <a:lstStyle/>
                    <a:p>
                      <a:pPr algn="ctr"/>
                      <a:r>
                        <a:rPr lang="tr-TR" sz="2000" dirty="0"/>
                        <a:t>1.259.603</a:t>
                      </a:r>
                    </a:p>
                  </a:txBody>
                  <a:tcPr/>
                </a:tc>
                <a:tc>
                  <a:txBody>
                    <a:bodyPr/>
                    <a:lstStyle/>
                    <a:p>
                      <a:pPr algn="ctr"/>
                      <a:r>
                        <a:rPr lang="tr-TR" sz="2000" dirty="0"/>
                        <a:t>%85,6</a:t>
                      </a:r>
                    </a:p>
                  </a:txBody>
                  <a:tcPr/>
                </a:tc>
                <a:extLst>
                  <a:ext uri="{0D108BD9-81ED-4DB2-BD59-A6C34878D82A}">
                    <a16:rowId xmlns:a16="http://schemas.microsoft.com/office/drawing/2014/main" val="10001"/>
                  </a:ext>
                </a:extLst>
              </a:tr>
              <a:tr h="653521">
                <a:tc>
                  <a:txBody>
                    <a:bodyPr/>
                    <a:lstStyle/>
                    <a:p>
                      <a:pPr algn="ctr"/>
                      <a:r>
                        <a:rPr lang="tr-TR" sz="2000" dirty="0"/>
                        <a:t>2021</a:t>
                      </a:r>
                    </a:p>
                  </a:txBody>
                  <a:tcPr/>
                </a:tc>
                <a:tc>
                  <a:txBody>
                    <a:bodyPr/>
                    <a:lstStyle/>
                    <a:p>
                      <a:pPr algn="ctr"/>
                      <a:r>
                        <a:rPr lang="tr-TR" sz="2000" dirty="0"/>
                        <a:t>1.038.492</a:t>
                      </a:r>
                    </a:p>
                  </a:txBody>
                  <a:tcPr/>
                </a:tc>
                <a:tc>
                  <a:txBody>
                    <a:bodyPr/>
                    <a:lstStyle/>
                    <a:p>
                      <a:pPr algn="ctr"/>
                      <a:r>
                        <a:rPr lang="tr-TR" sz="2000" dirty="0"/>
                        <a:t>168.924</a:t>
                      </a:r>
                    </a:p>
                  </a:txBody>
                  <a:tcPr/>
                </a:tc>
                <a:tc>
                  <a:txBody>
                    <a:bodyPr/>
                    <a:lstStyle/>
                    <a:p>
                      <a:pPr algn="ctr"/>
                      <a:r>
                        <a:rPr lang="tr-TR" sz="2000" dirty="0"/>
                        <a:t>%16</a:t>
                      </a:r>
                    </a:p>
                  </a:txBody>
                  <a:tcPr/>
                </a:tc>
                <a:tc>
                  <a:txBody>
                    <a:bodyPr/>
                    <a:lstStyle/>
                    <a:p>
                      <a:pPr algn="ctr"/>
                      <a:r>
                        <a:rPr lang="tr-TR" sz="2000" dirty="0"/>
                        <a:t>869.558</a:t>
                      </a:r>
                    </a:p>
                  </a:txBody>
                  <a:tcPr/>
                </a:tc>
                <a:tc>
                  <a:txBody>
                    <a:bodyPr/>
                    <a:lstStyle/>
                    <a:p>
                      <a:pPr algn="ctr"/>
                      <a:r>
                        <a:rPr lang="tr-TR" sz="2000" dirty="0"/>
                        <a:t>%84</a:t>
                      </a:r>
                    </a:p>
                  </a:txBody>
                  <a:tcPr/>
                </a:tc>
                <a:extLst>
                  <a:ext uri="{0D108BD9-81ED-4DB2-BD59-A6C34878D82A}">
                    <a16:rowId xmlns:a16="http://schemas.microsoft.com/office/drawing/2014/main" val="10002"/>
                  </a:ext>
                </a:extLst>
              </a:tr>
              <a:tr h="653521">
                <a:tc>
                  <a:txBody>
                    <a:bodyPr/>
                    <a:lstStyle/>
                    <a:p>
                      <a:pPr algn="ctr"/>
                      <a:r>
                        <a:rPr lang="tr-TR" sz="2000" dirty="0"/>
                        <a:t>2022</a:t>
                      </a:r>
                    </a:p>
                  </a:txBody>
                  <a:tcPr/>
                </a:tc>
                <a:tc>
                  <a:txBody>
                    <a:bodyPr/>
                    <a:lstStyle/>
                    <a:p>
                      <a:pPr algn="ctr"/>
                      <a:r>
                        <a:rPr lang="tr-TR" sz="2000" dirty="0"/>
                        <a:t>1.031.799</a:t>
                      </a:r>
                    </a:p>
                  </a:txBody>
                  <a:tcPr/>
                </a:tc>
                <a:tc>
                  <a:txBody>
                    <a:bodyPr/>
                    <a:lstStyle/>
                    <a:p>
                      <a:pPr algn="ctr"/>
                      <a:r>
                        <a:rPr lang="tr-TR" sz="2000" b="0" i="0" kern="1200" dirty="0">
                          <a:solidFill>
                            <a:schemeClr val="dk1"/>
                          </a:solidFill>
                          <a:effectLst/>
                          <a:latin typeface="+mn-lt"/>
                          <a:ea typeface="+mn-ea"/>
                          <a:cs typeface="+mn-cs"/>
                        </a:rPr>
                        <a:t> 188.875 </a:t>
                      </a:r>
                      <a:endParaRPr lang="tr-TR" sz="2000" dirty="0"/>
                    </a:p>
                  </a:txBody>
                  <a:tcPr/>
                </a:tc>
                <a:tc>
                  <a:txBody>
                    <a:bodyPr/>
                    <a:lstStyle/>
                    <a:p>
                      <a:pPr algn="ctr"/>
                      <a:r>
                        <a:rPr lang="tr-TR" sz="2000" dirty="0"/>
                        <a:t>%18</a:t>
                      </a:r>
                    </a:p>
                  </a:txBody>
                  <a:tcPr/>
                </a:tc>
                <a:tc>
                  <a:txBody>
                    <a:bodyPr/>
                    <a:lstStyle/>
                    <a:p>
                      <a:pPr algn="ctr"/>
                      <a:r>
                        <a:rPr lang="tr-TR" sz="2000" dirty="0"/>
                        <a:t>842.924</a:t>
                      </a:r>
                    </a:p>
                  </a:txBody>
                  <a:tcPr/>
                </a:tc>
                <a:tc>
                  <a:txBody>
                    <a:bodyPr/>
                    <a:lstStyle/>
                    <a:p>
                      <a:pPr algn="ctr"/>
                      <a:r>
                        <a:rPr lang="tr-TR" sz="2000" dirty="0"/>
                        <a:t>%82</a:t>
                      </a:r>
                    </a:p>
                  </a:txBody>
                  <a:tcPr/>
                </a:tc>
                <a:extLst>
                  <a:ext uri="{0D108BD9-81ED-4DB2-BD59-A6C34878D82A}">
                    <a16:rowId xmlns:a16="http://schemas.microsoft.com/office/drawing/2014/main" val="10003"/>
                  </a:ext>
                </a:extLst>
              </a:tr>
            </a:tbl>
          </a:graphicData>
        </a:graphic>
      </p:graphicFrame>
      <p:graphicFrame>
        <p:nvGraphicFramePr>
          <p:cNvPr id="6" name="5 Tablo"/>
          <p:cNvGraphicFramePr>
            <a:graphicFrameLocks noGrp="1"/>
          </p:cNvGraphicFramePr>
          <p:nvPr>
            <p:extLst>
              <p:ext uri="{D42A27DB-BD31-4B8C-83A1-F6EECF244321}">
                <p14:modId xmlns:p14="http://schemas.microsoft.com/office/powerpoint/2010/main" val="1676837770"/>
              </p:ext>
            </p:extLst>
          </p:nvPr>
        </p:nvGraphicFramePr>
        <p:xfrm>
          <a:off x="755576" y="714356"/>
          <a:ext cx="6864424" cy="1053484"/>
        </p:xfrm>
        <a:graphic>
          <a:graphicData uri="http://schemas.openxmlformats.org/drawingml/2006/table">
            <a:tbl>
              <a:tblPr firstRow="1" bandRow="1">
                <a:tableStyleId>{5C22544A-7EE6-4342-B048-85BDC9FD1C3A}</a:tableStyleId>
              </a:tblPr>
              <a:tblGrid>
                <a:gridCol w="6864424">
                  <a:extLst>
                    <a:ext uri="{9D8B030D-6E8A-4147-A177-3AD203B41FA5}">
                      <a16:colId xmlns:a16="http://schemas.microsoft.com/office/drawing/2014/main" val="20000"/>
                    </a:ext>
                  </a:extLst>
                </a:gridCol>
              </a:tblGrid>
              <a:tr h="1053484">
                <a:tc>
                  <a:txBody>
                    <a:bodyPr/>
                    <a:lstStyle/>
                    <a:p>
                      <a:pPr algn="ctr"/>
                      <a:endParaRPr lang="tr-TR" dirty="0"/>
                    </a:p>
                    <a:p>
                      <a:pPr algn="ctr"/>
                      <a:r>
                        <a:rPr lang="tr-TR" sz="3600" dirty="0"/>
                        <a:t>SON 3 YILIN LGS İSTATİSTİKLERİ</a:t>
                      </a:r>
                    </a:p>
                  </a:txBody>
                  <a:tcPr/>
                </a:tc>
                <a:extLst>
                  <a:ext uri="{0D108BD9-81ED-4DB2-BD59-A6C34878D82A}">
                    <a16:rowId xmlns:a16="http://schemas.microsoft.com/office/drawing/2014/main" val="10000"/>
                  </a:ext>
                </a:extLst>
              </a:tr>
            </a:tbl>
          </a:graphicData>
        </a:graphic>
      </p:graphicFrame>
      <p:sp>
        <p:nvSpPr>
          <p:cNvPr id="3" name="Veri Yer Tutucusu 2">
            <a:extLst>
              <a:ext uri="{FF2B5EF4-FFF2-40B4-BE49-F238E27FC236}">
                <a16:creationId xmlns:a16="http://schemas.microsoft.com/office/drawing/2014/main" id="{8E0BED6B-4FA9-CEDB-B86E-9F492EB26ADF}"/>
              </a:ext>
            </a:extLst>
          </p:cNvPr>
          <p:cNvSpPr>
            <a:spLocks noGrp="1"/>
          </p:cNvSpPr>
          <p:nvPr>
            <p:ph type="dt" sz="half" idx="10"/>
          </p:nvPr>
        </p:nvSpPr>
        <p:spPr/>
        <p:txBody>
          <a:bodyPr/>
          <a:lstStyle/>
          <a:p>
            <a:fld id="{03CB93B2-FED8-457F-97F8-0661321450C6}" type="datetime8">
              <a:rPr lang="tr-TR" smtClean="0"/>
              <a:t>19.06.2023 12:30</a:t>
            </a:fld>
            <a:endParaRPr lang="tr-TR"/>
          </a:p>
        </p:txBody>
      </p:sp>
      <p:sp>
        <p:nvSpPr>
          <p:cNvPr id="7" name="Slayt Numarası Yer Tutucusu 6">
            <a:extLst>
              <a:ext uri="{FF2B5EF4-FFF2-40B4-BE49-F238E27FC236}">
                <a16:creationId xmlns:a16="http://schemas.microsoft.com/office/drawing/2014/main" id="{F55F5B0A-5724-7440-1A3C-6A0DFFB1893F}"/>
              </a:ext>
            </a:extLst>
          </p:cNvPr>
          <p:cNvSpPr>
            <a:spLocks noGrp="1"/>
          </p:cNvSpPr>
          <p:nvPr>
            <p:ph type="sldNum" sz="quarter" idx="12"/>
          </p:nvPr>
        </p:nvSpPr>
        <p:spPr/>
        <p:txBody>
          <a:bodyPr/>
          <a:lstStyle/>
          <a:p>
            <a:fld id="{C56BB682-17DB-4D10-BB77-1BFF1DDE9014}" type="slidenum">
              <a:rPr lang="tr-TR" smtClean="0"/>
              <a:pPr/>
              <a:t>26</a:t>
            </a:fld>
            <a:endParaRPr lang="tr-TR"/>
          </a:p>
        </p:txBody>
      </p:sp>
    </p:spTree>
    <p:extLst>
      <p:ext uri="{BB962C8B-B14F-4D97-AF65-F5344CB8AC3E}">
        <p14:creationId xmlns:p14="http://schemas.microsoft.com/office/powerpoint/2010/main" val="519295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214414" y="214291"/>
            <a:ext cx="7272334" cy="785818"/>
          </a:xfrm>
        </p:spPr>
        <p:txBody>
          <a:bodyPr>
            <a:noAutofit/>
          </a:bodyPr>
          <a:lstStyle/>
          <a:p>
            <a:r>
              <a:rPr lang="tr-TR" sz="2400" dirty="0">
                <a:solidFill>
                  <a:srgbClr val="FF0000"/>
                </a:solidFill>
              </a:rPr>
              <a:t>BAZI ÜLKELERDE YÜKSEK ÖĞRETİM ÖĞRENCİ SAYISI KARŞILAŞTIRMALARI 2018</a:t>
            </a:r>
          </a:p>
        </p:txBody>
      </p:sp>
      <p:graphicFrame>
        <p:nvGraphicFramePr>
          <p:cNvPr id="4" name="3 Tablo"/>
          <p:cNvGraphicFramePr>
            <a:graphicFrameLocks noGrp="1"/>
          </p:cNvGraphicFramePr>
          <p:nvPr/>
        </p:nvGraphicFramePr>
        <p:xfrm>
          <a:off x="827584" y="1455400"/>
          <a:ext cx="7659163" cy="4297680"/>
        </p:xfrm>
        <a:graphic>
          <a:graphicData uri="http://schemas.openxmlformats.org/drawingml/2006/table">
            <a:tbl>
              <a:tblPr firstRow="1" bandRow="1">
                <a:tableStyleId>{5C22544A-7EE6-4342-B048-85BDC9FD1C3A}</a:tableStyleId>
              </a:tblPr>
              <a:tblGrid>
                <a:gridCol w="1823200">
                  <a:extLst>
                    <a:ext uri="{9D8B030D-6E8A-4147-A177-3AD203B41FA5}">
                      <a16:colId xmlns:a16="http://schemas.microsoft.com/office/drawing/2014/main" val="20000"/>
                    </a:ext>
                  </a:extLst>
                </a:gridCol>
                <a:gridCol w="1945321">
                  <a:extLst>
                    <a:ext uri="{9D8B030D-6E8A-4147-A177-3AD203B41FA5}">
                      <a16:colId xmlns:a16="http://schemas.microsoft.com/office/drawing/2014/main" val="20001"/>
                    </a:ext>
                  </a:extLst>
                </a:gridCol>
                <a:gridCol w="1945321">
                  <a:extLst>
                    <a:ext uri="{9D8B030D-6E8A-4147-A177-3AD203B41FA5}">
                      <a16:colId xmlns:a16="http://schemas.microsoft.com/office/drawing/2014/main" val="20002"/>
                    </a:ext>
                  </a:extLst>
                </a:gridCol>
                <a:gridCol w="1945321">
                  <a:extLst>
                    <a:ext uri="{9D8B030D-6E8A-4147-A177-3AD203B41FA5}">
                      <a16:colId xmlns:a16="http://schemas.microsoft.com/office/drawing/2014/main" val="20003"/>
                    </a:ext>
                  </a:extLst>
                </a:gridCol>
              </a:tblGrid>
              <a:tr h="370840">
                <a:tc>
                  <a:txBody>
                    <a:bodyPr/>
                    <a:lstStyle/>
                    <a:p>
                      <a:r>
                        <a:rPr lang="tr-TR" sz="2400" dirty="0"/>
                        <a:t>ÜLKE</a:t>
                      </a:r>
                    </a:p>
                  </a:txBody>
                  <a:tcPr/>
                </a:tc>
                <a:tc>
                  <a:txBody>
                    <a:bodyPr/>
                    <a:lstStyle/>
                    <a:p>
                      <a:r>
                        <a:rPr lang="tr-TR" sz="2400" dirty="0"/>
                        <a:t>NÜFUS</a:t>
                      </a:r>
                    </a:p>
                  </a:txBody>
                  <a:tcPr/>
                </a:tc>
                <a:tc>
                  <a:txBody>
                    <a:bodyPr/>
                    <a:lstStyle/>
                    <a:p>
                      <a:r>
                        <a:rPr lang="tr-TR" sz="2400" dirty="0"/>
                        <a:t>YÜKSEK ÖĞRETİM ÖĞRENCİ SAYISI</a:t>
                      </a:r>
                    </a:p>
                  </a:txBody>
                  <a:tcPr/>
                </a:tc>
                <a:tc>
                  <a:txBody>
                    <a:bodyPr/>
                    <a:lstStyle/>
                    <a:p>
                      <a:r>
                        <a:rPr lang="tr-TR" sz="2400" dirty="0"/>
                        <a:t>NÜFUSA ORANI</a:t>
                      </a:r>
                    </a:p>
                  </a:txBody>
                  <a:tcPr/>
                </a:tc>
                <a:extLst>
                  <a:ext uri="{0D108BD9-81ED-4DB2-BD59-A6C34878D82A}">
                    <a16:rowId xmlns:a16="http://schemas.microsoft.com/office/drawing/2014/main" val="10000"/>
                  </a:ext>
                </a:extLst>
              </a:tr>
              <a:tr h="370840">
                <a:tc>
                  <a:txBody>
                    <a:bodyPr/>
                    <a:lstStyle/>
                    <a:p>
                      <a:r>
                        <a:rPr lang="tr-TR" sz="2400" dirty="0"/>
                        <a:t>ALMANYA</a:t>
                      </a:r>
                    </a:p>
                  </a:txBody>
                  <a:tcPr/>
                </a:tc>
                <a:tc>
                  <a:txBody>
                    <a:bodyPr/>
                    <a:lstStyle/>
                    <a:p>
                      <a:pPr algn="ctr"/>
                      <a:r>
                        <a:rPr lang="tr-TR" sz="2400" dirty="0"/>
                        <a:t>82.293.457</a:t>
                      </a:r>
                    </a:p>
                  </a:txBody>
                  <a:tcPr/>
                </a:tc>
                <a:tc>
                  <a:txBody>
                    <a:bodyPr/>
                    <a:lstStyle/>
                    <a:p>
                      <a:pPr algn="ctr"/>
                      <a:r>
                        <a:rPr lang="tr-TR" sz="2400" dirty="0"/>
                        <a:t>3.127.927</a:t>
                      </a:r>
                    </a:p>
                  </a:txBody>
                  <a:tcPr/>
                </a:tc>
                <a:tc>
                  <a:txBody>
                    <a:bodyPr/>
                    <a:lstStyle/>
                    <a:p>
                      <a:pPr algn="ctr"/>
                      <a:r>
                        <a:rPr lang="tr-TR" sz="2400" dirty="0"/>
                        <a:t>%3.8</a:t>
                      </a:r>
                    </a:p>
                  </a:txBody>
                  <a:tcPr/>
                </a:tc>
                <a:extLst>
                  <a:ext uri="{0D108BD9-81ED-4DB2-BD59-A6C34878D82A}">
                    <a16:rowId xmlns:a16="http://schemas.microsoft.com/office/drawing/2014/main" val="10001"/>
                  </a:ext>
                </a:extLst>
              </a:tr>
              <a:tr h="370840">
                <a:tc>
                  <a:txBody>
                    <a:bodyPr/>
                    <a:lstStyle/>
                    <a:p>
                      <a:r>
                        <a:rPr lang="tr-TR" sz="2400" dirty="0"/>
                        <a:t>FRANSA</a:t>
                      </a:r>
                    </a:p>
                  </a:txBody>
                  <a:tcPr/>
                </a:tc>
                <a:tc>
                  <a:txBody>
                    <a:bodyPr/>
                    <a:lstStyle/>
                    <a:p>
                      <a:pPr algn="ctr"/>
                      <a:r>
                        <a:rPr lang="tr-TR" sz="2400" dirty="0"/>
                        <a:t>65.233.271</a:t>
                      </a:r>
                    </a:p>
                  </a:txBody>
                  <a:tcPr/>
                </a:tc>
                <a:tc>
                  <a:txBody>
                    <a:bodyPr/>
                    <a:lstStyle/>
                    <a:p>
                      <a:pPr algn="ctr"/>
                      <a:r>
                        <a:rPr lang="tr-TR" sz="2400" dirty="0"/>
                        <a:t>2.618.729</a:t>
                      </a:r>
                    </a:p>
                  </a:txBody>
                  <a:tcPr/>
                </a:tc>
                <a:tc>
                  <a:txBody>
                    <a:bodyPr/>
                    <a:lstStyle/>
                    <a:p>
                      <a:pPr algn="ctr"/>
                      <a:r>
                        <a:rPr lang="tr-TR" sz="2400" dirty="0"/>
                        <a:t>%4</a:t>
                      </a:r>
                    </a:p>
                  </a:txBody>
                  <a:tcPr/>
                </a:tc>
                <a:extLst>
                  <a:ext uri="{0D108BD9-81ED-4DB2-BD59-A6C34878D82A}">
                    <a16:rowId xmlns:a16="http://schemas.microsoft.com/office/drawing/2014/main" val="10002"/>
                  </a:ext>
                </a:extLst>
              </a:tr>
              <a:tr h="370840">
                <a:tc>
                  <a:txBody>
                    <a:bodyPr/>
                    <a:lstStyle/>
                    <a:p>
                      <a:r>
                        <a:rPr lang="tr-TR" sz="2400" dirty="0"/>
                        <a:t>İTALYA</a:t>
                      </a:r>
                    </a:p>
                  </a:txBody>
                  <a:tcPr/>
                </a:tc>
                <a:tc>
                  <a:txBody>
                    <a:bodyPr/>
                    <a:lstStyle/>
                    <a:p>
                      <a:pPr algn="ctr"/>
                      <a:r>
                        <a:rPr lang="tr-TR" sz="2400" dirty="0"/>
                        <a:t>59.290.969</a:t>
                      </a:r>
                    </a:p>
                  </a:txBody>
                  <a:tcPr/>
                </a:tc>
                <a:tc>
                  <a:txBody>
                    <a:bodyPr/>
                    <a:lstStyle/>
                    <a:p>
                      <a:pPr algn="ctr"/>
                      <a:r>
                        <a:rPr lang="tr-TR" sz="2400" dirty="0"/>
                        <a:t>1.895.990</a:t>
                      </a:r>
                    </a:p>
                  </a:txBody>
                  <a:tcPr/>
                </a:tc>
                <a:tc>
                  <a:txBody>
                    <a:bodyPr/>
                    <a:lstStyle/>
                    <a:p>
                      <a:pPr algn="ctr"/>
                      <a:r>
                        <a:rPr lang="tr-TR" sz="2400" dirty="0"/>
                        <a:t>%3.1</a:t>
                      </a:r>
                    </a:p>
                  </a:txBody>
                  <a:tcPr/>
                </a:tc>
                <a:extLst>
                  <a:ext uri="{0D108BD9-81ED-4DB2-BD59-A6C34878D82A}">
                    <a16:rowId xmlns:a16="http://schemas.microsoft.com/office/drawing/2014/main" val="10003"/>
                  </a:ext>
                </a:extLst>
              </a:tr>
              <a:tr h="370840">
                <a:tc>
                  <a:txBody>
                    <a:bodyPr/>
                    <a:lstStyle/>
                    <a:p>
                      <a:r>
                        <a:rPr lang="tr-TR" sz="2400" dirty="0"/>
                        <a:t>İNGİLTERE</a:t>
                      </a:r>
                    </a:p>
                  </a:txBody>
                  <a:tcPr/>
                </a:tc>
                <a:tc>
                  <a:txBody>
                    <a:bodyPr/>
                    <a:lstStyle/>
                    <a:p>
                      <a:pPr algn="ctr"/>
                      <a:r>
                        <a:rPr lang="tr-TR" sz="2400" dirty="0"/>
                        <a:t>66.573.504</a:t>
                      </a:r>
                    </a:p>
                  </a:txBody>
                  <a:tcPr/>
                </a:tc>
                <a:tc>
                  <a:txBody>
                    <a:bodyPr/>
                    <a:lstStyle/>
                    <a:p>
                      <a:pPr algn="ctr"/>
                      <a:r>
                        <a:rPr lang="tr-TR" sz="2400" dirty="0"/>
                        <a:t>2.467.086</a:t>
                      </a:r>
                    </a:p>
                  </a:txBody>
                  <a:tcPr/>
                </a:tc>
                <a:tc>
                  <a:txBody>
                    <a:bodyPr/>
                    <a:lstStyle/>
                    <a:p>
                      <a:pPr algn="ctr"/>
                      <a:r>
                        <a:rPr lang="tr-TR" sz="2400" dirty="0"/>
                        <a:t>%3.7</a:t>
                      </a:r>
                    </a:p>
                  </a:txBody>
                  <a:tcPr/>
                </a:tc>
                <a:extLst>
                  <a:ext uri="{0D108BD9-81ED-4DB2-BD59-A6C34878D82A}">
                    <a16:rowId xmlns:a16="http://schemas.microsoft.com/office/drawing/2014/main" val="10004"/>
                  </a:ext>
                </a:extLst>
              </a:tr>
              <a:tr h="370840">
                <a:tc>
                  <a:txBody>
                    <a:bodyPr/>
                    <a:lstStyle/>
                    <a:p>
                      <a:r>
                        <a:rPr lang="tr-TR" sz="2400" dirty="0"/>
                        <a:t>G.KORE</a:t>
                      </a:r>
                    </a:p>
                  </a:txBody>
                  <a:tcPr/>
                </a:tc>
                <a:tc>
                  <a:txBody>
                    <a:bodyPr/>
                    <a:lstStyle/>
                    <a:p>
                      <a:pPr algn="ctr"/>
                      <a:r>
                        <a:rPr lang="tr-TR" sz="2400" dirty="0"/>
                        <a:t>51.610.000</a:t>
                      </a:r>
                    </a:p>
                  </a:txBody>
                  <a:tcPr/>
                </a:tc>
                <a:tc>
                  <a:txBody>
                    <a:bodyPr/>
                    <a:lstStyle/>
                    <a:p>
                      <a:pPr algn="ctr"/>
                      <a:r>
                        <a:rPr lang="tr-TR" sz="2400" dirty="0"/>
                        <a:t>3.083.800</a:t>
                      </a:r>
                    </a:p>
                  </a:txBody>
                  <a:tcPr/>
                </a:tc>
                <a:tc>
                  <a:txBody>
                    <a:bodyPr/>
                    <a:lstStyle/>
                    <a:p>
                      <a:pPr algn="ctr"/>
                      <a:r>
                        <a:rPr lang="tr-TR" sz="2400" dirty="0"/>
                        <a:t>%5.9</a:t>
                      </a:r>
                    </a:p>
                  </a:txBody>
                  <a:tcPr/>
                </a:tc>
                <a:extLst>
                  <a:ext uri="{0D108BD9-81ED-4DB2-BD59-A6C34878D82A}">
                    <a16:rowId xmlns:a16="http://schemas.microsoft.com/office/drawing/2014/main" val="10005"/>
                  </a:ext>
                </a:extLst>
              </a:tr>
              <a:tr h="370840">
                <a:tc>
                  <a:txBody>
                    <a:bodyPr/>
                    <a:lstStyle/>
                    <a:p>
                      <a:r>
                        <a:rPr lang="tr-TR" sz="2400" dirty="0"/>
                        <a:t>TÜRKİYE</a:t>
                      </a:r>
                    </a:p>
                  </a:txBody>
                  <a:tcPr/>
                </a:tc>
                <a:tc>
                  <a:txBody>
                    <a:bodyPr/>
                    <a:lstStyle/>
                    <a:p>
                      <a:pPr algn="ctr"/>
                      <a:r>
                        <a:rPr lang="tr-TR" sz="2400" dirty="0"/>
                        <a:t>81.916.871</a:t>
                      </a:r>
                    </a:p>
                  </a:txBody>
                  <a:tcPr/>
                </a:tc>
                <a:tc>
                  <a:txBody>
                    <a:bodyPr/>
                    <a:lstStyle/>
                    <a:p>
                      <a:pPr algn="ctr"/>
                      <a:r>
                        <a:rPr lang="tr-TR" sz="2400" dirty="0"/>
                        <a:t>7.560.371</a:t>
                      </a:r>
                    </a:p>
                  </a:txBody>
                  <a:tcPr/>
                </a:tc>
                <a:tc>
                  <a:txBody>
                    <a:bodyPr/>
                    <a:lstStyle/>
                    <a:p>
                      <a:pPr algn="ctr"/>
                      <a:r>
                        <a:rPr lang="tr-TR" sz="2400" dirty="0">
                          <a:solidFill>
                            <a:srgbClr val="FF0000"/>
                          </a:solidFill>
                        </a:rPr>
                        <a:t>%9.2</a:t>
                      </a:r>
                    </a:p>
                  </a:txBody>
                  <a:tcPr/>
                </a:tc>
                <a:extLst>
                  <a:ext uri="{0D108BD9-81ED-4DB2-BD59-A6C34878D82A}">
                    <a16:rowId xmlns:a16="http://schemas.microsoft.com/office/drawing/2014/main" val="10006"/>
                  </a:ext>
                </a:extLst>
              </a:tr>
            </a:tbl>
          </a:graphicData>
        </a:graphic>
      </p:graphicFrame>
      <p:sp>
        <p:nvSpPr>
          <p:cNvPr id="5" name="Veri Yer Tutucusu 4">
            <a:extLst>
              <a:ext uri="{FF2B5EF4-FFF2-40B4-BE49-F238E27FC236}">
                <a16:creationId xmlns:a16="http://schemas.microsoft.com/office/drawing/2014/main" id="{BD393581-E83D-EA8D-EFDB-7DACB960BCBE}"/>
              </a:ext>
            </a:extLst>
          </p:cNvPr>
          <p:cNvSpPr>
            <a:spLocks noGrp="1"/>
          </p:cNvSpPr>
          <p:nvPr>
            <p:ph type="dt" sz="half" idx="10"/>
          </p:nvPr>
        </p:nvSpPr>
        <p:spPr/>
        <p:txBody>
          <a:bodyPr/>
          <a:lstStyle/>
          <a:p>
            <a:fld id="{4640D2F2-D131-4613-BEA2-733D27228542}" type="datetime8">
              <a:rPr lang="tr-TR" smtClean="0"/>
              <a:t>19.06.2023 12:30</a:t>
            </a:fld>
            <a:endParaRPr lang="tr-TR"/>
          </a:p>
        </p:txBody>
      </p:sp>
      <p:sp>
        <p:nvSpPr>
          <p:cNvPr id="6" name="Slayt Numarası Yer Tutucusu 5">
            <a:extLst>
              <a:ext uri="{FF2B5EF4-FFF2-40B4-BE49-F238E27FC236}">
                <a16:creationId xmlns:a16="http://schemas.microsoft.com/office/drawing/2014/main" id="{28B50EA4-D5D5-98C1-2BEC-4A5DDFA6B428}"/>
              </a:ext>
            </a:extLst>
          </p:cNvPr>
          <p:cNvSpPr>
            <a:spLocks noGrp="1"/>
          </p:cNvSpPr>
          <p:nvPr>
            <p:ph type="sldNum" sz="quarter" idx="12"/>
          </p:nvPr>
        </p:nvSpPr>
        <p:spPr/>
        <p:txBody>
          <a:bodyPr/>
          <a:lstStyle/>
          <a:p>
            <a:fld id="{C56BB682-17DB-4D10-BB77-1BFF1DDE9014}" type="slidenum">
              <a:rPr lang="tr-TR" smtClean="0"/>
              <a:pPr/>
              <a:t>27</a:t>
            </a:fld>
            <a:endParaRPr lang="tr-TR"/>
          </a:p>
        </p:txBody>
      </p:sp>
    </p:spTree>
    <p:extLst>
      <p:ext uri="{BB962C8B-B14F-4D97-AF65-F5344CB8AC3E}">
        <p14:creationId xmlns:p14="http://schemas.microsoft.com/office/powerpoint/2010/main" val="1624269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7314" y="566590"/>
            <a:ext cx="7931224" cy="714379"/>
          </a:xfrm>
        </p:spPr>
        <p:txBody>
          <a:bodyPr>
            <a:noAutofit/>
          </a:bodyPr>
          <a:lstStyle/>
          <a:p>
            <a:r>
              <a:rPr lang="tr-TR" sz="2800" dirty="0">
                <a:solidFill>
                  <a:srgbClr val="FF0000"/>
                </a:solidFill>
              </a:rPr>
              <a:t>SON 3 YILDA YKS BAŞVURU VE KONTENJAN SAYILARI</a:t>
            </a:r>
          </a:p>
        </p:txBody>
      </p:sp>
      <p:graphicFrame>
        <p:nvGraphicFramePr>
          <p:cNvPr id="4" name="3 Tablo"/>
          <p:cNvGraphicFramePr>
            <a:graphicFrameLocks noGrp="1"/>
          </p:cNvGraphicFramePr>
          <p:nvPr>
            <p:extLst>
              <p:ext uri="{D42A27DB-BD31-4B8C-83A1-F6EECF244321}">
                <p14:modId xmlns:p14="http://schemas.microsoft.com/office/powerpoint/2010/main" val="3433166540"/>
              </p:ext>
            </p:extLst>
          </p:nvPr>
        </p:nvGraphicFramePr>
        <p:xfrm>
          <a:off x="491839" y="1460357"/>
          <a:ext cx="8462175" cy="4272094"/>
        </p:xfrm>
        <a:graphic>
          <a:graphicData uri="http://schemas.openxmlformats.org/drawingml/2006/table">
            <a:tbl>
              <a:tblPr firstRow="1" bandRow="1">
                <a:tableStyleId>{5C22544A-7EE6-4342-B048-85BDC9FD1C3A}</a:tableStyleId>
              </a:tblPr>
              <a:tblGrid>
                <a:gridCol w="3384870">
                  <a:extLst>
                    <a:ext uri="{9D8B030D-6E8A-4147-A177-3AD203B41FA5}">
                      <a16:colId xmlns:a16="http://schemas.microsoft.com/office/drawing/2014/main" val="20000"/>
                    </a:ext>
                  </a:extLst>
                </a:gridCol>
                <a:gridCol w="1692435">
                  <a:extLst>
                    <a:ext uri="{9D8B030D-6E8A-4147-A177-3AD203B41FA5}">
                      <a16:colId xmlns:a16="http://schemas.microsoft.com/office/drawing/2014/main" val="20002"/>
                    </a:ext>
                  </a:extLst>
                </a:gridCol>
                <a:gridCol w="1692435">
                  <a:extLst>
                    <a:ext uri="{9D8B030D-6E8A-4147-A177-3AD203B41FA5}">
                      <a16:colId xmlns:a16="http://schemas.microsoft.com/office/drawing/2014/main" val="20003"/>
                    </a:ext>
                  </a:extLst>
                </a:gridCol>
                <a:gridCol w="1692435">
                  <a:extLst>
                    <a:ext uri="{9D8B030D-6E8A-4147-A177-3AD203B41FA5}">
                      <a16:colId xmlns:a16="http://schemas.microsoft.com/office/drawing/2014/main" val="20004"/>
                    </a:ext>
                  </a:extLst>
                </a:gridCol>
              </a:tblGrid>
              <a:tr h="324471">
                <a:tc>
                  <a:txBody>
                    <a:bodyPr/>
                    <a:lstStyle/>
                    <a:p>
                      <a:endParaRPr lang="tr-TR" sz="2000" dirty="0"/>
                    </a:p>
                  </a:txBody>
                  <a:tcPr/>
                </a:tc>
                <a:tc>
                  <a:txBody>
                    <a:bodyPr/>
                    <a:lstStyle/>
                    <a:p>
                      <a:pPr algn="ctr"/>
                      <a:r>
                        <a:rPr lang="tr-TR" sz="2000" dirty="0"/>
                        <a:t>2020</a:t>
                      </a:r>
                    </a:p>
                  </a:txBody>
                  <a:tcPr/>
                </a:tc>
                <a:tc>
                  <a:txBody>
                    <a:bodyPr/>
                    <a:lstStyle/>
                    <a:p>
                      <a:pPr algn="ctr"/>
                      <a:r>
                        <a:rPr lang="tr-TR" sz="2000" dirty="0"/>
                        <a:t>2021</a:t>
                      </a:r>
                    </a:p>
                  </a:txBody>
                  <a:tcPr/>
                </a:tc>
                <a:tc>
                  <a:txBody>
                    <a:bodyPr/>
                    <a:lstStyle/>
                    <a:p>
                      <a:pPr algn="ctr"/>
                      <a:r>
                        <a:rPr lang="tr-TR" sz="2000" dirty="0"/>
                        <a:t>2022</a:t>
                      </a:r>
                    </a:p>
                  </a:txBody>
                  <a:tcPr/>
                </a:tc>
                <a:extLst>
                  <a:ext uri="{0D108BD9-81ED-4DB2-BD59-A6C34878D82A}">
                    <a16:rowId xmlns:a16="http://schemas.microsoft.com/office/drawing/2014/main" val="10000"/>
                  </a:ext>
                </a:extLst>
              </a:tr>
              <a:tr h="466388">
                <a:tc>
                  <a:txBody>
                    <a:bodyPr/>
                    <a:lstStyle/>
                    <a:p>
                      <a:r>
                        <a:rPr lang="tr-TR" sz="2800" dirty="0"/>
                        <a:t>Sınava Başvuran Aday Sayısı</a:t>
                      </a:r>
                    </a:p>
                    <a:p>
                      <a:endParaRPr lang="tr-TR" sz="2800" dirty="0"/>
                    </a:p>
                  </a:txBody>
                  <a:tcPr/>
                </a:tc>
                <a:tc>
                  <a:txBody>
                    <a:bodyPr/>
                    <a:lstStyle/>
                    <a:p>
                      <a:pPr algn="ctr"/>
                      <a:r>
                        <a:rPr lang="tr-TR" sz="2800" dirty="0"/>
                        <a:t>2.436.958</a:t>
                      </a:r>
                    </a:p>
                  </a:txBody>
                  <a:tcPr/>
                </a:tc>
                <a:tc>
                  <a:txBody>
                    <a:bodyPr/>
                    <a:lstStyle/>
                    <a:p>
                      <a:pPr algn="ctr"/>
                      <a:r>
                        <a:rPr lang="tr-TR" sz="2800" dirty="0"/>
                        <a:t>2.592.390</a:t>
                      </a:r>
                    </a:p>
                  </a:txBody>
                  <a:tcPr/>
                </a:tc>
                <a:tc>
                  <a:txBody>
                    <a:bodyPr/>
                    <a:lstStyle/>
                    <a:p>
                      <a:pPr algn="ctr"/>
                      <a:r>
                        <a:rPr lang="tr-TR" sz="2800" dirty="0"/>
                        <a:t>3.234.318</a:t>
                      </a:r>
                    </a:p>
                  </a:txBody>
                  <a:tcPr/>
                </a:tc>
                <a:extLst>
                  <a:ext uri="{0D108BD9-81ED-4DB2-BD59-A6C34878D82A}">
                    <a16:rowId xmlns:a16="http://schemas.microsoft.com/office/drawing/2014/main" val="10001"/>
                  </a:ext>
                </a:extLst>
              </a:tr>
              <a:tr h="477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800" dirty="0"/>
                        <a:t>Toplam Kontenjan Sayısı</a:t>
                      </a:r>
                      <a:endParaRPr lang="tr-TR"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2800" dirty="0"/>
                    </a:p>
                  </a:txBody>
                  <a:tcPr/>
                </a:tc>
                <a:tc>
                  <a:txBody>
                    <a:bodyPr/>
                    <a:lstStyle/>
                    <a:p>
                      <a:pPr algn="ctr"/>
                      <a:r>
                        <a:rPr lang="tr-TR" sz="2800" dirty="0"/>
                        <a:t>838.221</a:t>
                      </a:r>
                    </a:p>
                  </a:txBody>
                  <a:tcPr/>
                </a:tc>
                <a:tc>
                  <a:txBody>
                    <a:bodyPr/>
                    <a:lstStyle/>
                    <a:p>
                      <a:pPr algn="ctr"/>
                      <a:r>
                        <a:rPr lang="tr-TR" sz="2800" dirty="0"/>
                        <a:t>858.116</a:t>
                      </a:r>
                    </a:p>
                  </a:txBody>
                  <a:tcPr/>
                </a:tc>
                <a:tc>
                  <a:txBody>
                    <a:bodyPr/>
                    <a:lstStyle/>
                    <a:p>
                      <a:pPr algn="ctr"/>
                      <a:r>
                        <a:rPr lang="tr-TR" sz="2800" dirty="0"/>
                        <a:t>1.061.686</a:t>
                      </a:r>
                    </a:p>
                  </a:txBody>
                  <a:tcPr/>
                </a:tc>
                <a:extLst>
                  <a:ext uri="{0D108BD9-81ED-4DB2-BD59-A6C34878D82A}">
                    <a16:rowId xmlns:a16="http://schemas.microsoft.com/office/drawing/2014/main" val="10002"/>
                  </a:ext>
                </a:extLst>
              </a:tr>
              <a:tr h="1132654">
                <a:tc>
                  <a:txBody>
                    <a:bodyPr/>
                    <a:lstStyle/>
                    <a:p>
                      <a:r>
                        <a:rPr lang="tr-TR" sz="2800" dirty="0"/>
                        <a:t>Kontenjan Oranı</a:t>
                      </a:r>
                    </a:p>
                  </a:txBody>
                  <a:tcPr/>
                </a:tc>
                <a:tc>
                  <a:txBody>
                    <a:bodyPr/>
                    <a:lstStyle/>
                    <a:p>
                      <a:pPr algn="ctr"/>
                      <a:r>
                        <a:rPr lang="tr-TR" sz="2800" dirty="0"/>
                        <a:t>% 34,4</a:t>
                      </a:r>
                    </a:p>
                  </a:txBody>
                  <a:tcPr/>
                </a:tc>
                <a:tc>
                  <a:txBody>
                    <a:bodyPr/>
                    <a:lstStyle/>
                    <a:p>
                      <a:pPr algn="ctr"/>
                      <a:r>
                        <a:rPr lang="tr-TR" sz="2800" dirty="0"/>
                        <a:t>% 33,1</a:t>
                      </a:r>
                    </a:p>
                  </a:txBody>
                  <a:tcPr/>
                </a:tc>
                <a:tc>
                  <a:txBody>
                    <a:bodyPr/>
                    <a:lstStyle/>
                    <a:p>
                      <a:pPr algn="ctr"/>
                      <a:r>
                        <a:rPr lang="tr-TR" sz="2800" dirty="0"/>
                        <a:t>% 32,8</a:t>
                      </a:r>
                    </a:p>
                  </a:txBody>
                  <a:tcPr/>
                </a:tc>
                <a:extLst>
                  <a:ext uri="{0D108BD9-81ED-4DB2-BD59-A6C34878D82A}">
                    <a16:rowId xmlns:a16="http://schemas.microsoft.com/office/drawing/2014/main" val="10003"/>
                  </a:ext>
                </a:extLst>
              </a:tr>
            </a:tbl>
          </a:graphicData>
        </a:graphic>
      </p:graphicFrame>
      <p:sp>
        <p:nvSpPr>
          <p:cNvPr id="5" name="Veri Yer Tutucusu 4">
            <a:extLst>
              <a:ext uri="{FF2B5EF4-FFF2-40B4-BE49-F238E27FC236}">
                <a16:creationId xmlns:a16="http://schemas.microsoft.com/office/drawing/2014/main" id="{C1BC49C0-27A0-E551-D2DF-DE8D0920B98F}"/>
              </a:ext>
            </a:extLst>
          </p:cNvPr>
          <p:cNvSpPr>
            <a:spLocks noGrp="1"/>
          </p:cNvSpPr>
          <p:nvPr>
            <p:ph type="dt" sz="half" idx="10"/>
          </p:nvPr>
        </p:nvSpPr>
        <p:spPr/>
        <p:txBody>
          <a:bodyPr/>
          <a:lstStyle/>
          <a:p>
            <a:fld id="{4B2576F0-D90C-4254-BA8F-49AFC110A8C9}" type="datetime8">
              <a:rPr lang="tr-TR" smtClean="0"/>
              <a:t>19.06.2023 12:30</a:t>
            </a:fld>
            <a:endParaRPr lang="tr-TR"/>
          </a:p>
        </p:txBody>
      </p:sp>
      <p:sp>
        <p:nvSpPr>
          <p:cNvPr id="6" name="Slayt Numarası Yer Tutucusu 5">
            <a:extLst>
              <a:ext uri="{FF2B5EF4-FFF2-40B4-BE49-F238E27FC236}">
                <a16:creationId xmlns:a16="http://schemas.microsoft.com/office/drawing/2014/main" id="{F657F1FD-A6E0-A707-FAD1-1B140B68F7BB}"/>
              </a:ext>
            </a:extLst>
          </p:cNvPr>
          <p:cNvSpPr>
            <a:spLocks noGrp="1"/>
          </p:cNvSpPr>
          <p:nvPr>
            <p:ph type="sldNum" sz="quarter" idx="12"/>
          </p:nvPr>
        </p:nvSpPr>
        <p:spPr/>
        <p:txBody>
          <a:bodyPr/>
          <a:lstStyle/>
          <a:p>
            <a:fld id="{C56BB682-17DB-4D10-BB77-1BFF1DDE9014}"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solidFill>
                  <a:srgbClr val="FF0000"/>
                </a:solidFill>
              </a:rPr>
              <a:t>ÜNİVERSİTEYE YERLEŞME SAYILARI</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72667935"/>
              </p:ext>
            </p:extLst>
          </p:nvPr>
        </p:nvGraphicFramePr>
        <p:xfrm>
          <a:off x="635539" y="1556792"/>
          <a:ext cx="8279111" cy="4349080"/>
        </p:xfrm>
        <a:graphic>
          <a:graphicData uri="http://schemas.openxmlformats.org/drawingml/2006/table">
            <a:tbl>
              <a:tblPr firstRow="1" bandRow="1">
                <a:tableStyleId>{5C22544A-7EE6-4342-B048-85BDC9FD1C3A}</a:tableStyleId>
              </a:tblPr>
              <a:tblGrid>
                <a:gridCol w="2076751">
                  <a:extLst>
                    <a:ext uri="{9D8B030D-6E8A-4147-A177-3AD203B41FA5}">
                      <a16:colId xmlns:a16="http://schemas.microsoft.com/office/drawing/2014/main" val="20000"/>
                    </a:ext>
                  </a:extLst>
                </a:gridCol>
                <a:gridCol w="2020175">
                  <a:extLst>
                    <a:ext uri="{9D8B030D-6E8A-4147-A177-3AD203B41FA5}">
                      <a16:colId xmlns:a16="http://schemas.microsoft.com/office/drawing/2014/main" val="3423383367"/>
                    </a:ext>
                  </a:extLst>
                </a:gridCol>
                <a:gridCol w="2105434">
                  <a:extLst>
                    <a:ext uri="{9D8B030D-6E8A-4147-A177-3AD203B41FA5}">
                      <a16:colId xmlns:a16="http://schemas.microsoft.com/office/drawing/2014/main" val="794326908"/>
                    </a:ext>
                  </a:extLst>
                </a:gridCol>
                <a:gridCol w="2076751">
                  <a:extLst>
                    <a:ext uri="{9D8B030D-6E8A-4147-A177-3AD203B41FA5}">
                      <a16:colId xmlns:a16="http://schemas.microsoft.com/office/drawing/2014/main" val="3331317311"/>
                    </a:ext>
                  </a:extLst>
                </a:gridCol>
              </a:tblGrid>
              <a:tr h="869816">
                <a:tc>
                  <a:txBody>
                    <a:bodyPr/>
                    <a:lstStyle/>
                    <a:p>
                      <a:pPr algn="ctr"/>
                      <a:r>
                        <a:rPr lang="tr-TR" sz="1800" dirty="0"/>
                        <a:t>YILLAR</a:t>
                      </a:r>
                    </a:p>
                  </a:txBody>
                  <a:tcPr/>
                </a:tc>
                <a:tc>
                  <a:txBody>
                    <a:bodyPr/>
                    <a:lstStyle/>
                    <a:p>
                      <a:pPr algn="ctr"/>
                      <a:r>
                        <a:rPr lang="tr-TR" sz="1800" dirty="0"/>
                        <a:t>KONTENJAN</a:t>
                      </a:r>
                    </a:p>
                    <a:p>
                      <a:pPr algn="ctr"/>
                      <a:r>
                        <a:rPr lang="tr-TR" sz="1800" dirty="0"/>
                        <a:t>SAYISI</a:t>
                      </a:r>
                      <a:endParaRPr lang="tr-TR" dirty="0"/>
                    </a:p>
                  </a:txBody>
                  <a:tcPr/>
                </a:tc>
                <a:tc>
                  <a:txBody>
                    <a:bodyPr/>
                    <a:lstStyle/>
                    <a:p>
                      <a:pPr algn="ctr"/>
                      <a:r>
                        <a:rPr lang="tr-TR" sz="1800" dirty="0"/>
                        <a:t>YERLEŞEN  ÖĞRENCİ SAYISI</a:t>
                      </a:r>
                      <a:endParaRPr lang="tr-TR" dirty="0"/>
                    </a:p>
                  </a:txBody>
                  <a:tcPr/>
                </a:tc>
                <a:tc>
                  <a:txBody>
                    <a:bodyPr/>
                    <a:lstStyle/>
                    <a:p>
                      <a:pPr algn="ctr"/>
                      <a:r>
                        <a:rPr lang="tr-TR" sz="1800" dirty="0"/>
                        <a:t>BOŞ KALAN KONTENJAN SAYI</a:t>
                      </a:r>
                      <a:endParaRPr lang="tr-TR" dirty="0"/>
                    </a:p>
                  </a:txBody>
                  <a:tcPr/>
                </a:tc>
                <a:extLst>
                  <a:ext uri="{0D108BD9-81ED-4DB2-BD59-A6C34878D82A}">
                    <a16:rowId xmlns:a16="http://schemas.microsoft.com/office/drawing/2014/main" val="10000"/>
                  </a:ext>
                </a:extLst>
              </a:tr>
              <a:tr h="1159755">
                <a:tc>
                  <a:txBody>
                    <a:bodyPr/>
                    <a:lstStyle/>
                    <a:p>
                      <a:pPr algn="ctr"/>
                      <a:r>
                        <a:rPr lang="tr-TR" sz="4000" dirty="0"/>
                        <a:t>2020</a:t>
                      </a:r>
                    </a:p>
                  </a:txBody>
                  <a:tcPr/>
                </a:tc>
                <a:tc>
                  <a:txBody>
                    <a:bodyPr/>
                    <a:lstStyle/>
                    <a:p>
                      <a:pPr algn="ctr"/>
                      <a:r>
                        <a:rPr lang="tr-TR" sz="3200" dirty="0"/>
                        <a:t>838.221</a:t>
                      </a:r>
                    </a:p>
                  </a:txBody>
                  <a:tcPr/>
                </a:tc>
                <a:tc>
                  <a:txBody>
                    <a:bodyPr/>
                    <a:lstStyle/>
                    <a:p>
                      <a:pPr algn="ctr"/>
                      <a:r>
                        <a:rPr lang="tr-TR" sz="3200" dirty="0"/>
                        <a:t>781.165</a:t>
                      </a:r>
                    </a:p>
                  </a:txBody>
                  <a:tcPr/>
                </a:tc>
                <a:tc>
                  <a:txBody>
                    <a:bodyPr/>
                    <a:lstStyle/>
                    <a:p>
                      <a:pPr algn="ctr"/>
                      <a:r>
                        <a:rPr lang="tr-TR" sz="3200" dirty="0"/>
                        <a:t>57.056</a:t>
                      </a:r>
                    </a:p>
                  </a:txBody>
                  <a:tcPr/>
                </a:tc>
                <a:extLst>
                  <a:ext uri="{0D108BD9-81ED-4DB2-BD59-A6C34878D82A}">
                    <a16:rowId xmlns:a16="http://schemas.microsoft.com/office/drawing/2014/main" val="10001"/>
                  </a:ext>
                </a:extLst>
              </a:tr>
              <a:tr h="1159754">
                <a:tc>
                  <a:txBody>
                    <a:bodyPr/>
                    <a:lstStyle/>
                    <a:p>
                      <a:pPr algn="ctr"/>
                      <a:r>
                        <a:rPr lang="tr-TR" sz="4000" dirty="0"/>
                        <a:t>2021</a:t>
                      </a:r>
                    </a:p>
                  </a:txBody>
                  <a:tcPr/>
                </a:tc>
                <a:tc>
                  <a:txBody>
                    <a:bodyPr/>
                    <a:lstStyle/>
                    <a:p>
                      <a:pPr algn="ctr"/>
                      <a:r>
                        <a:rPr lang="tr-TR" sz="3200" dirty="0"/>
                        <a:t>858.116</a:t>
                      </a:r>
                    </a:p>
                  </a:txBody>
                  <a:tcPr/>
                </a:tc>
                <a:tc>
                  <a:txBody>
                    <a:bodyPr/>
                    <a:lstStyle/>
                    <a:p>
                      <a:pPr algn="ctr"/>
                      <a:r>
                        <a:rPr lang="tr-TR" sz="3200" dirty="0"/>
                        <a:t>815.365</a:t>
                      </a:r>
                    </a:p>
                  </a:txBody>
                  <a:tcPr/>
                </a:tc>
                <a:tc>
                  <a:txBody>
                    <a:bodyPr/>
                    <a:lstStyle/>
                    <a:p>
                      <a:pPr algn="ctr"/>
                      <a:r>
                        <a:rPr lang="tr-TR" sz="3200" dirty="0"/>
                        <a:t>42.751</a:t>
                      </a:r>
                    </a:p>
                  </a:txBody>
                  <a:tcPr/>
                </a:tc>
                <a:extLst>
                  <a:ext uri="{0D108BD9-81ED-4DB2-BD59-A6C34878D82A}">
                    <a16:rowId xmlns:a16="http://schemas.microsoft.com/office/drawing/2014/main" val="164612781"/>
                  </a:ext>
                </a:extLst>
              </a:tr>
              <a:tr h="1159755">
                <a:tc>
                  <a:txBody>
                    <a:bodyPr/>
                    <a:lstStyle/>
                    <a:p>
                      <a:pPr algn="ctr"/>
                      <a:r>
                        <a:rPr lang="tr-TR" sz="4000" dirty="0"/>
                        <a:t>2022</a:t>
                      </a:r>
                    </a:p>
                  </a:txBody>
                  <a:tcPr/>
                </a:tc>
                <a:tc>
                  <a:txBody>
                    <a:bodyPr/>
                    <a:lstStyle/>
                    <a:p>
                      <a:pPr algn="ctr"/>
                      <a:r>
                        <a:rPr lang="tr-TR" sz="3200" dirty="0"/>
                        <a:t>1.061.086</a:t>
                      </a:r>
                    </a:p>
                  </a:txBody>
                  <a:tcPr/>
                </a:tc>
                <a:tc>
                  <a:txBody>
                    <a:bodyPr/>
                    <a:lstStyle/>
                    <a:p>
                      <a:pPr algn="ctr"/>
                      <a:r>
                        <a:rPr lang="tr-TR" sz="3200" dirty="0"/>
                        <a:t>995.903</a:t>
                      </a:r>
                    </a:p>
                  </a:txBody>
                  <a:tcPr/>
                </a:tc>
                <a:tc>
                  <a:txBody>
                    <a:bodyPr/>
                    <a:lstStyle/>
                    <a:p>
                      <a:pPr algn="ctr"/>
                      <a:r>
                        <a:rPr lang="tr-TR" sz="3200" dirty="0"/>
                        <a:t>65.183</a:t>
                      </a:r>
                    </a:p>
                  </a:txBody>
                  <a:tcPr/>
                </a:tc>
                <a:extLst>
                  <a:ext uri="{0D108BD9-81ED-4DB2-BD59-A6C34878D82A}">
                    <a16:rowId xmlns:a16="http://schemas.microsoft.com/office/drawing/2014/main" val="1242792449"/>
                  </a:ext>
                </a:extLst>
              </a:tr>
            </a:tbl>
          </a:graphicData>
        </a:graphic>
      </p:graphicFrame>
      <p:sp>
        <p:nvSpPr>
          <p:cNvPr id="3" name="Veri Yer Tutucusu 2">
            <a:extLst>
              <a:ext uri="{FF2B5EF4-FFF2-40B4-BE49-F238E27FC236}">
                <a16:creationId xmlns:a16="http://schemas.microsoft.com/office/drawing/2014/main" id="{857DFF8C-A454-ECDC-368B-CA5DCC6A17CD}"/>
              </a:ext>
            </a:extLst>
          </p:cNvPr>
          <p:cNvSpPr>
            <a:spLocks noGrp="1"/>
          </p:cNvSpPr>
          <p:nvPr>
            <p:ph type="dt" sz="half" idx="10"/>
          </p:nvPr>
        </p:nvSpPr>
        <p:spPr/>
        <p:txBody>
          <a:bodyPr/>
          <a:lstStyle/>
          <a:p>
            <a:fld id="{53258968-B759-48FF-826F-E0836BC769F7}" type="datetime8">
              <a:rPr lang="tr-TR" smtClean="0"/>
              <a:t>19.06.2023 12:30</a:t>
            </a:fld>
            <a:endParaRPr lang="tr-TR"/>
          </a:p>
        </p:txBody>
      </p:sp>
      <p:sp>
        <p:nvSpPr>
          <p:cNvPr id="5" name="Slayt Numarası Yer Tutucusu 4">
            <a:extLst>
              <a:ext uri="{FF2B5EF4-FFF2-40B4-BE49-F238E27FC236}">
                <a16:creationId xmlns:a16="http://schemas.microsoft.com/office/drawing/2014/main" id="{63B272E2-C7E7-24B7-0E6C-3AEE4D2C675C}"/>
              </a:ext>
            </a:extLst>
          </p:cNvPr>
          <p:cNvSpPr>
            <a:spLocks noGrp="1"/>
          </p:cNvSpPr>
          <p:nvPr>
            <p:ph type="sldNum" sz="quarter" idx="12"/>
          </p:nvPr>
        </p:nvSpPr>
        <p:spPr/>
        <p:txBody>
          <a:bodyPr/>
          <a:lstStyle/>
          <a:p>
            <a:fld id="{C56BB682-17DB-4D10-BB77-1BFF1DDE9014}"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D1C99E3-931D-9539-3BDB-5AFD774D7CDF}"/>
              </a:ext>
            </a:extLst>
          </p:cNvPr>
          <p:cNvSpPr>
            <a:spLocks noGrp="1"/>
          </p:cNvSpPr>
          <p:nvPr>
            <p:ph type="dt" sz="half" idx="10"/>
          </p:nvPr>
        </p:nvSpPr>
        <p:spPr/>
        <p:txBody>
          <a:bodyPr/>
          <a:lstStyle/>
          <a:p>
            <a:fld id="{1481DBD7-B0F4-4758-B7E3-9C762D567042}" type="datetime8">
              <a:rPr lang="tr-TR" smtClean="0"/>
              <a:t>19.06.2023 12:30</a:t>
            </a:fld>
            <a:endParaRPr lang="tr-TR"/>
          </a:p>
        </p:txBody>
      </p:sp>
      <p:sp>
        <p:nvSpPr>
          <p:cNvPr id="3" name="Slayt Numarası Yer Tutucusu 2">
            <a:extLst>
              <a:ext uri="{FF2B5EF4-FFF2-40B4-BE49-F238E27FC236}">
                <a16:creationId xmlns:a16="http://schemas.microsoft.com/office/drawing/2014/main" id="{FB31BB4A-D702-1E37-4623-A002E9D5F17B}"/>
              </a:ext>
            </a:extLst>
          </p:cNvPr>
          <p:cNvSpPr>
            <a:spLocks noGrp="1"/>
          </p:cNvSpPr>
          <p:nvPr>
            <p:ph type="sldNum" sz="quarter" idx="12"/>
          </p:nvPr>
        </p:nvSpPr>
        <p:spPr/>
        <p:txBody>
          <a:bodyPr/>
          <a:lstStyle/>
          <a:p>
            <a:fld id="{C56BB682-17DB-4D10-BB77-1BFF1DDE9014}" type="slidenum">
              <a:rPr lang="tr-TR" smtClean="0"/>
              <a:pPr/>
              <a:t>3</a:t>
            </a:fld>
            <a:endParaRPr lang="tr-TR"/>
          </a:p>
        </p:txBody>
      </p:sp>
      <p:sp>
        <p:nvSpPr>
          <p:cNvPr id="4" name="İçerik Yer Tutucusu 3">
            <a:extLst>
              <a:ext uri="{FF2B5EF4-FFF2-40B4-BE49-F238E27FC236}">
                <a16:creationId xmlns:a16="http://schemas.microsoft.com/office/drawing/2014/main" id="{711A0366-3945-E17B-2B22-849B351D6058}"/>
              </a:ext>
            </a:extLst>
          </p:cNvPr>
          <p:cNvSpPr>
            <a:spLocks noGrp="1"/>
          </p:cNvSpPr>
          <p:nvPr>
            <p:ph idx="1"/>
          </p:nvPr>
        </p:nvSpPr>
        <p:spPr/>
        <p:txBody>
          <a:bodyPr/>
          <a:lstStyle/>
          <a:p>
            <a:pPr marL="0" indent="0">
              <a:buNone/>
            </a:pPr>
            <a:r>
              <a:rPr lang="tr-TR" b="0" i="0" dirty="0">
                <a:solidFill>
                  <a:srgbClr val="4D5156"/>
                </a:solidFill>
                <a:effectLst/>
                <a:latin typeface="Google Sans"/>
              </a:rPr>
              <a:t> </a:t>
            </a:r>
            <a:endParaRPr lang="tr-TR" dirty="0"/>
          </a:p>
        </p:txBody>
      </p:sp>
      <p:sp>
        <p:nvSpPr>
          <p:cNvPr id="6" name="Metin kutusu 5">
            <a:extLst>
              <a:ext uri="{FF2B5EF4-FFF2-40B4-BE49-F238E27FC236}">
                <a16:creationId xmlns:a16="http://schemas.microsoft.com/office/drawing/2014/main" id="{81CBA987-C2D1-5223-A5CB-DD24BCD6B1F4}"/>
              </a:ext>
            </a:extLst>
          </p:cNvPr>
          <p:cNvSpPr txBox="1"/>
          <p:nvPr/>
        </p:nvSpPr>
        <p:spPr>
          <a:xfrm>
            <a:off x="889248" y="332656"/>
            <a:ext cx="7344816"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KARİYER </a:t>
            </a:r>
            <a:endParaRPr lang="tr-TR" sz="4000" dirty="0"/>
          </a:p>
        </p:txBody>
      </p:sp>
      <p:sp>
        <p:nvSpPr>
          <p:cNvPr id="8" name="Metin kutusu 7">
            <a:extLst>
              <a:ext uri="{FF2B5EF4-FFF2-40B4-BE49-F238E27FC236}">
                <a16:creationId xmlns:a16="http://schemas.microsoft.com/office/drawing/2014/main" id="{13EBE5C5-D47F-D603-1903-31E02B3925B6}"/>
              </a:ext>
            </a:extLst>
          </p:cNvPr>
          <p:cNvSpPr txBox="1"/>
          <p:nvPr/>
        </p:nvSpPr>
        <p:spPr>
          <a:xfrm>
            <a:off x="1115616" y="1040104"/>
            <a:ext cx="7344816" cy="3785652"/>
          </a:xfrm>
          <a:prstGeom prst="rect">
            <a:avLst/>
          </a:prstGeom>
          <a:noFill/>
        </p:spPr>
        <p:txBody>
          <a:bodyPr wrap="square">
            <a:spAutoFit/>
          </a:bodyPr>
          <a:lstStyle/>
          <a:p>
            <a:r>
              <a:rPr lang="tr-TR" sz="4800" b="0" i="0" dirty="0">
                <a:effectLst/>
                <a:latin typeface="Google Sans"/>
              </a:rPr>
              <a:t>İş hayatına ve iş hayatında ulaşılmak istenen hedef ve bu hedefe ulaşma yönünde sarfedilen çabalar toplamıdır. </a:t>
            </a:r>
            <a:endParaRPr lang="tr-TR" sz="4800" dirty="0"/>
          </a:p>
        </p:txBody>
      </p:sp>
    </p:spTree>
    <p:extLst>
      <p:ext uri="{BB962C8B-B14F-4D97-AF65-F5344CB8AC3E}">
        <p14:creationId xmlns:p14="http://schemas.microsoft.com/office/powerpoint/2010/main" val="2101849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YÜKSEK ÖĞRETİMDE DURUM</a:t>
            </a:r>
          </a:p>
        </p:txBody>
      </p:sp>
      <p:sp>
        <p:nvSpPr>
          <p:cNvPr id="3" name="2 İçerik Yer Tutucusu"/>
          <p:cNvSpPr>
            <a:spLocks noGrp="1"/>
          </p:cNvSpPr>
          <p:nvPr>
            <p:ph idx="1"/>
          </p:nvPr>
        </p:nvSpPr>
        <p:spPr/>
        <p:txBody>
          <a:bodyPr>
            <a:normAutofit/>
          </a:bodyPr>
          <a:lstStyle/>
          <a:p>
            <a:pPr>
              <a:buFont typeface="Wingdings" panose="05000000000000000000" pitchFamily="2" charset="2"/>
              <a:buChar char="Ø"/>
            </a:pPr>
            <a:r>
              <a:rPr lang="tr-TR" dirty="0"/>
              <a:t>Yaklaşık her yıl liselerimizden 1 milyon civarında öğrencimiz mezun olmaktadır.</a:t>
            </a:r>
          </a:p>
          <a:p>
            <a:pPr>
              <a:buFont typeface="Wingdings" panose="05000000000000000000" pitchFamily="2" charset="2"/>
              <a:buChar char="Ø"/>
            </a:pPr>
            <a:r>
              <a:rPr lang="tr-TR" dirty="0"/>
              <a:t>2022 yılı itibarı ile üniversitelerimizin kontenjanı </a:t>
            </a:r>
            <a:r>
              <a:rPr lang="tr-TR" sz="3200" dirty="0"/>
              <a:t>1.061.086’</a:t>
            </a:r>
            <a:r>
              <a:rPr lang="tr-TR" dirty="0">
                <a:ea typeface="Calibri"/>
                <a:cs typeface="Times New Roman"/>
              </a:rPr>
              <a:t>dır.</a:t>
            </a:r>
          </a:p>
          <a:p>
            <a:pPr>
              <a:buFont typeface="Wingdings" panose="05000000000000000000" pitchFamily="2" charset="2"/>
              <a:buChar char="Ø"/>
            </a:pPr>
            <a:r>
              <a:rPr lang="tr-TR" dirty="0">
                <a:ea typeface="Calibri"/>
                <a:cs typeface="Times New Roman"/>
              </a:rPr>
              <a:t>Eğer geçmiş yıl mezunları tekrar sınava girmemiş olsaydı her yıl liseden mezun tüm öğrencilerimizin % 84 ü üniversitelere yerleşebilecekti.</a:t>
            </a:r>
          </a:p>
          <a:p>
            <a:endParaRPr lang="tr-TR" dirty="0"/>
          </a:p>
        </p:txBody>
      </p:sp>
      <p:sp>
        <p:nvSpPr>
          <p:cNvPr id="4" name="Veri Yer Tutucusu 3">
            <a:extLst>
              <a:ext uri="{FF2B5EF4-FFF2-40B4-BE49-F238E27FC236}">
                <a16:creationId xmlns:a16="http://schemas.microsoft.com/office/drawing/2014/main" id="{6771F499-AA00-266C-4DD5-E8DBEDDC4FBF}"/>
              </a:ext>
            </a:extLst>
          </p:cNvPr>
          <p:cNvSpPr>
            <a:spLocks noGrp="1"/>
          </p:cNvSpPr>
          <p:nvPr>
            <p:ph type="dt" sz="half" idx="10"/>
          </p:nvPr>
        </p:nvSpPr>
        <p:spPr/>
        <p:txBody>
          <a:bodyPr/>
          <a:lstStyle/>
          <a:p>
            <a:fld id="{26F0FB68-CB14-4D8E-9069-C48CD6717B8B}" type="datetime8">
              <a:rPr lang="tr-TR" smtClean="0"/>
              <a:t>19.06.2023 12:30</a:t>
            </a:fld>
            <a:endParaRPr lang="tr-TR"/>
          </a:p>
        </p:txBody>
      </p:sp>
      <p:sp>
        <p:nvSpPr>
          <p:cNvPr id="5" name="Slayt Numarası Yer Tutucusu 4">
            <a:extLst>
              <a:ext uri="{FF2B5EF4-FFF2-40B4-BE49-F238E27FC236}">
                <a16:creationId xmlns:a16="http://schemas.microsoft.com/office/drawing/2014/main" id="{1FB2767B-EA3F-73B2-C801-E88220E686C5}"/>
              </a:ext>
            </a:extLst>
          </p:cNvPr>
          <p:cNvSpPr>
            <a:spLocks noGrp="1"/>
          </p:cNvSpPr>
          <p:nvPr>
            <p:ph type="sldNum" sz="quarter" idx="12"/>
          </p:nvPr>
        </p:nvSpPr>
        <p:spPr/>
        <p:txBody>
          <a:bodyPr/>
          <a:lstStyle/>
          <a:p>
            <a:fld id="{C56BB682-17DB-4D10-BB77-1BFF1DDE9014}"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YÜKSEK ÖĞRETİMDE DURUM</a:t>
            </a:r>
            <a:endParaRPr lang="tr-TR" dirty="0"/>
          </a:p>
        </p:txBody>
      </p:sp>
      <p:sp>
        <p:nvSpPr>
          <p:cNvPr id="3" name="2 İçerik Yer Tutucusu"/>
          <p:cNvSpPr>
            <a:spLocks noGrp="1"/>
          </p:cNvSpPr>
          <p:nvPr>
            <p:ph idx="1"/>
          </p:nvPr>
        </p:nvSpPr>
        <p:spPr>
          <a:xfrm>
            <a:off x="457200" y="1340768"/>
            <a:ext cx="8229600" cy="4785395"/>
          </a:xfrm>
        </p:spPr>
        <p:txBody>
          <a:bodyPr>
            <a:normAutofit/>
          </a:bodyPr>
          <a:lstStyle/>
          <a:p>
            <a:pPr>
              <a:buFont typeface="Wingdings" panose="05000000000000000000" pitchFamily="2" charset="2"/>
              <a:buChar char="Ø"/>
            </a:pPr>
            <a:r>
              <a:rPr lang="tr-TR" dirty="0"/>
              <a:t>Peki bu kadar kontenjan niçin boş kalmaktadır?</a:t>
            </a:r>
          </a:p>
          <a:p>
            <a:pPr>
              <a:buFont typeface="Wingdings" panose="05000000000000000000" pitchFamily="2" charset="2"/>
              <a:buChar char="Ø"/>
            </a:pPr>
            <a:r>
              <a:rPr lang="tr-TR" dirty="0"/>
              <a:t>Görülen o ki, mezun olduktan sonraki iş imkanları üniversiteyi tercihlerde en önemli rolü oynamaktadır.</a:t>
            </a:r>
          </a:p>
          <a:p>
            <a:pPr>
              <a:buFont typeface="Wingdings" panose="05000000000000000000" pitchFamily="2" charset="2"/>
              <a:buChar char="Ø"/>
            </a:pPr>
            <a:r>
              <a:rPr lang="tr-TR" dirty="0"/>
              <a:t>İş imkanları daha iyi olduğu düşünülen bölümler daha çok tercih edilirken, bazı bölümler az tercih edilmekte, sonunda da kontenjanları boş kalmaktadır.</a:t>
            </a:r>
          </a:p>
          <a:p>
            <a:endParaRPr lang="tr-TR" dirty="0"/>
          </a:p>
        </p:txBody>
      </p:sp>
      <p:sp>
        <p:nvSpPr>
          <p:cNvPr id="4" name="Veri Yer Tutucusu 3">
            <a:extLst>
              <a:ext uri="{FF2B5EF4-FFF2-40B4-BE49-F238E27FC236}">
                <a16:creationId xmlns:a16="http://schemas.microsoft.com/office/drawing/2014/main" id="{6D5A81D1-09DD-4070-FE90-85A6D40F63A7}"/>
              </a:ext>
            </a:extLst>
          </p:cNvPr>
          <p:cNvSpPr>
            <a:spLocks noGrp="1"/>
          </p:cNvSpPr>
          <p:nvPr>
            <p:ph type="dt" sz="half" idx="10"/>
          </p:nvPr>
        </p:nvSpPr>
        <p:spPr/>
        <p:txBody>
          <a:bodyPr/>
          <a:lstStyle/>
          <a:p>
            <a:fld id="{50A23A65-ED12-4498-BB2E-49285FD43429}" type="datetime8">
              <a:rPr lang="tr-TR" smtClean="0"/>
              <a:t>19.06.2023 12:30</a:t>
            </a:fld>
            <a:endParaRPr lang="tr-TR"/>
          </a:p>
        </p:txBody>
      </p:sp>
      <p:sp>
        <p:nvSpPr>
          <p:cNvPr id="5" name="Slayt Numarası Yer Tutucusu 4">
            <a:extLst>
              <a:ext uri="{FF2B5EF4-FFF2-40B4-BE49-F238E27FC236}">
                <a16:creationId xmlns:a16="http://schemas.microsoft.com/office/drawing/2014/main" id="{2FF1AC17-093F-32D8-218C-E6B54E7B84E8}"/>
              </a:ext>
            </a:extLst>
          </p:cNvPr>
          <p:cNvSpPr>
            <a:spLocks noGrp="1"/>
          </p:cNvSpPr>
          <p:nvPr>
            <p:ph type="sldNum" sz="quarter" idx="12"/>
          </p:nvPr>
        </p:nvSpPr>
        <p:spPr/>
        <p:txBody>
          <a:bodyPr/>
          <a:lstStyle/>
          <a:p>
            <a:fld id="{C56BB682-17DB-4D10-BB77-1BFF1DDE9014}" type="slidenum">
              <a:rPr lang="tr-TR" smtClean="0"/>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YÜKSEK ÖĞRETİMDE DURUM</a:t>
            </a:r>
            <a:endParaRPr lang="tr-TR" dirty="0"/>
          </a:p>
        </p:txBody>
      </p:sp>
      <p:sp>
        <p:nvSpPr>
          <p:cNvPr id="3" name="2 İçerik Yer Tutucusu"/>
          <p:cNvSpPr>
            <a:spLocks noGrp="1"/>
          </p:cNvSpPr>
          <p:nvPr>
            <p:ph idx="1"/>
          </p:nvPr>
        </p:nvSpPr>
        <p:spPr/>
        <p:txBody>
          <a:bodyPr/>
          <a:lstStyle/>
          <a:p>
            <a:pPr>
              <a:buFont typeface="Wingdings" panose="05000000000000000000" pitchFamily="2" charset="2"/>
              <a:buChar char="Ø"/>
            </a:pPr>
            <a:r>
              <a:rPr lang="tr-TR" dirty="0"/>
              <a:t>2017 yılında en çok tercih edilen bölümlerin en düşük ve en yüksek başarı sıralamasına göre yerleşme sonuçları şu şekilde gerçekleşmiştir.</a:t>
            </a:r>
          </a:p>
          <a:p>
            <a:pPr>
              <a:buNone/>
            </a:pPr>
            <a:endParaRPr lang="tr-TR" dirty="0"/>
          </a:p>
        </p:txBody>
      </p:sp>
      <p:sp>
        <p:nvSpPr>
          <p:cNvPr id="4" name="Veri Yer Tutucusu 3">
            <a:extLst>
              <a:ext uri="{FF2B5EF4-FFF2-40B4-BE49-F238E27FC236}">
                <a16:creationId xmlns:a16="http://schemas.microsoft.com/office/drawing/2014/main" id="{400BD598-9DB9-428E-8805-51BF9E99A4EB}"/>
              </a:ext>
            </a:extLst>
          </p:cNvPr>
          <p:cNvSpPr>
            <a:spLocks noGrp="1"/>
          </p:cNvSpPr>
          <p:nvPr>
            <p:ph type="dt" sz="half" idx="10"/>
          </p:nvPr>
        </p:nvSpPr>
        <p:spPr/>
        <p:txBody>
          <a:bodyPr/>
          <a:lstStyle/>
          <a:p>
            <a:fld id="{93DB4F7A-6C50-45CE-996C-29C94A365372}" type="datetime8">
              <a:rPr lang="tr-TR" smtClean="0"/>
              <a:t>19.06.2023 12:30</a:t>
            </a:fld>
            <a:endParaRPr lang="tr-TR"/>
          </a:p>
        </p:txBody>
      </p:sp>
      <p:sp>
        <p:nvSpPr>
          <p:cNvPr id="5" name="Slayt Numarası Yer Tutucusu 4">
            <a:extLst>
              <a:ext uri="{FF2B5EF4-FFF2-40B4-BE49-F238E27FC236}">
                <a16:creationId xmlns:a16="http://schemas.microsoft.com/office/drawing/2014/main" id="{528A2EDF-1AE2-95EC-BC65-ADA3F9511E81}"/>
              </a:ext>
            </a:extLst>
          </p:cNvPr>
          <p:cNvSpPr>
            <a:spLocks noGrp="1"/>
          </p:cNvSpPr>
          <p:nvPr>
            <p:ph type="sldNum" sz="quarter" idx="12"/>
          </p:nvPr>
        </p:nvSpPr>
        <p:spPr/>
        <p:txBody>
          <a:bodyPr/>
          <a:lstStyle/>
          <a:p>
            <a:fld id="{C56BB682-17DB-4D10-BB77-1BFF1DDE9014}" type="slidenum">
              <a:rPr lang="tr-TR" smtClean="0"/>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YÜKSEK ÖĞRETİMDE DURUM</a:t>
            </a:r>
            <a:endParaRPr lang="tr-TR" dirty="0"/>
          </a:p>
        </p:txBody>
      </p:sp>
      <p:sp>
        <p:nvSpPr>
          <p:cNvPr id="3" name="2 İçerik Yer Tutucusu"/>
          <p:cNvSpPr>
            <a:spLocks noGrp="1"/>
          </p:cNvSpPr>
          <p:nvPr>
            <p:ph idx="1"/>
          </p:nvPr>
        </p:nvSpPr>
        <p:spPr>
          <a:xfrm>
            <a:off x="457200" y="1268760"/>
            <a:ext cx="8229600" cy="4857403"/>
          </a:xfrm>
        </p:spPr>
        <p:txBody>
          <a:bodyPr>
            <a:normAutofit fontScale="92500" lnSpcReduction="10000"/>
          </a:bodyPr>
          <a:lstStyle/>
          <a:p>
            <a:pPr marL="0" indent="0" algn="l">
              <a:buNone/>
            </a:pPr>
            <a:r>
              <a:rPr lang="tr-TR" b="0" i="0" dirty="0">
                <a:solidFill>
                  <a:srgbClr val="FF0000"/>
                </a:solidFill>
                <a:effectLst/>
                <a:latin typeface="arial" panose="020B0604020202020204" pitchFamily="34" charset="0"/>
              </a:rPr>
              <a:t>2022 Yılında:</a:t>
            </a:r>
          </a:p>
          <a:p>
            <a:pPr marL="0" indent="0" algn="l">
              <a:buNone/>
            </a:pPr>
            <a:r>
              <a:rPr lang="tr-TR" dirty="0">
                <a:solidFill>
                  <a:srgbClr val="202124"/>
                </a:solidFill>
                <a:latin typeface="arial" panose="020B0604020202020204" pitchFamily="34" charset="0"/>
              </a:rPr>
              <a:t>1-</a:t>
            </a:r>
            <a:r>
              <a:rPr lang="tr-TR" b="0" i="0" dirty="0">
                <a:solidFill>
                  <a:srgbClr val="202124"/>
                </a:solidFill>
                <a:effectLst/>
                <a:latin typeface="arial" panose="020B0604020202020204" pitchFamily="34" charset="0"/>
              </a:rPr>
              <a:t>Bilgisayar mühendisliği en çok</a:t>
            </a:r>
            <a:r>
              <a:rPr lang="tr-TR" b="0" i="0" dirty="0">
                <a:solidFill>
                  <a:srgbClr val="FF0000"/>
                </a:solidFill>
                <a:effectLst/>
                <a:latin typeface="arial" panose="020B0604020202020204" pitchFamily="34" charset="0"/>
              </a:rPr>
              <a:t> </a:t>
            </a:r>
            <a:r>
              <a:rPr lang="tr-TR" b="1" i="0" dirty="0">
                <a:solidFill>
                  <a:srgbClr val="FF0000"/>
                </a:solidFill>
                <a:effectLst/>
                <a:latin typeface="arial" panose="020B0604020202020204" pitchFamily="34" charset="0"/>
              </a:rPr>
              <a:t>tercih edilen bölüm</a:t>
            </a:r>
            <a:r>
              <a:rPr lang="tr-TR" b="0" i="0" dirty="0">
                <a:solidFill>
                  <a:srgbClr val="FF0000"/>
                </a:solidFill>
                <a:effectLst/>
                <a:latin typeface="arial" panose="020B0604020202020204" pitchFamily="34" charset="0"/>
              </a:rPr>
              <a:t> </a:t>
            </a:r>
            <a:r>
              <a:rPr lang="tr-TR" b="0" i="0" dirty="0">
                <a:solidFill>
                  <a:srgbClr val="202124"/>
                </a:solidFill>
                <a:effectLst/>
                <a:latin typeface="arial" panose="020B0604020202020204" pitchFamily="34" charset="0"/>
              </a:rPr>
              <a:t>arasında zirvede yer alarak tüm kontenjanları doldurdu. ...</a:t>
            </a:r>
          </a:p>
          <a:p>
            <a:pPr marL="0" indent="0" algn="l">
              <a:buNone/>
            </a:pPr>
            <a:r>
              <a:rPr lang="tr-TR" b="0" i="0" dirty="0">
                <a:solidFill>
                  <a:srgbClr val="202124"/>
                </a:solidFill>
                <a:effectLst/>
                <a:latin typeface="arial" panose="020B0604020202020204" pitchFamily="34" charset="0"/>
              </a:rPr>
              <a:t>2- Yazılım / Yapay Zeka. ...</a:t>
            </a:r>
          </a:p>
          <a:p>
            <a:pPr marL="0" indent="0" algn="l">
              <a:buNone/>
            </a:pPr>
            <a:r>
              <a:rPr lang="tr-TR" b="0" i="0" dirty="0">
                <a:solidFill>
                  <a:srgbClr val="202124"/>
                </a:solidFill>
                <a:effectLst/>
                <a:latin typeface="arial" panose="020B0604020202020204" pitchFamily="34" charset="0"/>
              </a:rPr>
              <a:t>3- Dijital Oyun Tasarımı / Animasyon. ...</a:t>
            </a:r>
          </a:p>
          <a:p>
            <a:pPr marL="0" indent="0" algn="l">
              <a:buNone/>
            </a:pPr>
            <a:r>
              <a:rPr lang="tr-TR" b="0" i="0" dirty="0">
                <a:solidFill>
                  <a:srgbClr val="202124"/>
                </a:solidFill>
                <a:effectLst/>
                <a:latin typeface="arial" panose="020B0604020202020204" pitchFamily="34" charset="0"/>
              </a:rPr>
              <a:t>4- İşletme Enformatiği. ...</a:t>
            </a:r>
          </a:p>
          <a:p>
            <a:pPr marL="0" indent="0" algn="l">
              <a:buNone/>
            </a:pPr>
            <a:r>
              <a:rPr lang="tr-TR" b="0" i="0" dirty="0">
                <a:solidFill>
                  <a:srgbClr val="202124"/>
                </a:solidFill>
                <a:effectLst/>
                <a:latin typeface="arial" panose="020B0604020202020204" pitchFamily="34" charset="0"/>
              </a:rPr>
              <a:t>5- İstatistik. ...</a:t>
            </a:r>
          </a:p>
          <a:p>
            <a:pPr marL="0" indent="0" algn="l">
              <a:buNone/>
            </a:pPr>
            <a:r>
              <a:rPr lang="tr-TR" b="0" i="0" dirty="0">
                <a:solidFill>
                  <a:srgbClr val="202124"/>
                </a:solidFill>
                <a:effectLst/>
                <a:latin typeface="arial" panose="020B0604020202020204" pitchFamily="34" charset="0"/>
              </a:rPr>
              <a:t>6- Matematik Mühendisliği bölümleri tercih edildi</a:t>
            </a:r>
          </a:p>
          <a:p>
            <a:pPr>
              <a:buNone/>
            </a:pPr>
            <a:endParaRPr lang="tr-TR" dirty="0"/>
          </a:p>
        </p:txBody>
      </p:sp>
      <p:sp>
        <p:nvSpPr>
          <p:cNvPr id="4" name="Veri Yer Tutucusu 3">
            <a:extLst>
              <a:ext uri="{FF2B5EF4-FFF2-40B4-BE49-F238E27FC236}">
                <a16:creationId xmlns:a16="http://schemas.microsoft.com/office/drawing/2014/main" id="{400BD598-9DB9-428E-8805-51BF9E99A4EB}"/>
              </a:ext>
            </a:extLst>
          </p:cNvPr>
          <p:cNvSpPr>
            <a:spLocks noGrp="1"/>
          </p:cNvSpPr>
          <p:nvPr>
            <p:ph type="dt" sz="half" idx="10"/>
          </p:nvPr>
        </p:nvSpPr>
        <p:spPr/>
        <p:txBody>
          <a:bodyPr/>
          <a:lstStyle/>
          <a:p>
            <a:fld id="{93DB4F7A-6C50-45CE-996C-29C94A365372}" type="datetime8">
              <a:rPr lang="tr-TR" smtClean="0"/>
              <a:t>19.06.2023 12:30</a:t>
            </a:fld>
            <a:endParaRPr lang="tr-TR"/>
          </a:p>
        </p:txBody>
      </p:sp>
      <p:sp>
        <p:nvSpPr>
          <p:cNvPr id="5" name="Slayt Numarası Yer Tutucusu 4">
            <a:extLst>
              <a:ext uri="{FF2B5EF4-FFF2-40B4-BE49-F238E27FC236}">
                <a16:creationId xmlns:a16="http://schemas.microsoft.com/office/drawing/2014/main" id="{528A2EDF-1AE2-95EC-BC65-ADA3F9511E81}"/>
              </a:ext>
            </a:extLst>
          </p:cNvPr>
          <p:cNvSpPr>
            <a:spLocks noGrp="1"/>
          </p:cNvSpPr>
          <p:nvPr>
            <p:ph type="sldNum" sz="quarter" idx="12"/>
          </p:nvPr>
        </p:nvSpPr>
        <p:spPr/>
        <p:txBody>
          <a:bodyPr/>
          <a:lstStyle/>
          <a:p>
            <a:fld id="{C56BB682-17DB-4D10-BB77-1BFF1DDE9014}" type="slidenum">
              <a:rPr lang="tr-TR" smtClean="0"/>
              <a:pPr/>
              <a:t>33</a:t>
            </a:fld>
            <a:endParaRPr lang="tr-TR"/>
          </a:p>
        </p:txBody>
      </p:sp>
    </p:spTree>
    <p:extLst>
      <p:ext uri="{BB962C8B-B14F-4D97-AF65-F5344CB8AC3E}">
        <p14:creationId xmlns:p14="http://schemas.microsoft.com/office/powerpoint/2010/main" val="2141502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a:bodyPr>
          <a:lstStyle/>
          <a:p>
            <a:r>
              <a:rPr lang="tr-TR" sz="3200" dirty="0">
                <a:solidFill>
                  <a:srgbClr val="FF0000"/>
                </a:solidFill>
              </a:rPr>
              <a:t>YÜKSEK ÖĞRETİMDE DURUM</a:t>
            </a:r>
            <a:endParaRPr lang="tr-TR" sz="3200" dirty="0"/>
          </a:p>
        </p:txBody>
      </p:sp>
      <p:sp>
        <p:nvSpPr>
          <p:cNvPr id="3" name="2 İçerik Yer Tutucusu"/>
          <p:cNvSpPr>
            <a:spLocks noGrp="1"/>
          </p:cNvSpPr>
          <p:nvPr>
            <p:ph idx="1"/>
          </p:nvPr>
        </p:nvSpPr>
        <p:spPr>
          <a:xfrm>
            <a:off x="457200" y="908720"/>
            <a:ext cx="8229600" cy="5217443"/>
          </a:xfrm>
        </p:spPr>
        <p:txBody>
          <a:bodyPr>
            <a:normAutofit fontScale="25000" lnSpcReduction="20000"/>
          </a:bodyPr>
          <a:lstStyle/>
          <a:p>
            <a:pPr marL="0" indent="0" algn="l">
              <a:buNone/>
            </a:pPr>
            <a:r>
              <a:rPr lang="tr-TR" sz="11200" b="0" i="0" dirty="0">
                <a:solidFill>
                  <a:srgbClr val="FF0000"/>
                </a:solidFill>
                <a:effectLst/>
                <a:latin typeface="arial" panose="020B0604020202020204" pitchFamily="34" charset="0"/>
              </a:rPr>
              <a:t>2022 Yılında En Çok Tercih Edilen Bölümler:</a:t>
            </a:r>
          </a:p>
          <a:p>
            <a:pPr algn="l">
              <a:buFont typeface="+mj-lt"/>
              <a:buAutoNum type="arabicPeriod"/>
            </a:pPr>
            <a:r>
              <a:rPr lang="tr-TR" sz="6200" b="0" i="0" dirty="0">
                <a:solidFill>
                  <a:srgbClr val="212529"/>
                </a:solidFill>
                <a:effectLst/>
                <a:latin typeface="Open Sans" panose="020B0606030504020204" pitchFamily="34" charset="0"/>
              </a:rPr>
              <a:t>Hemşirelik Bölümü</a:t>
            </a:r>
          </a:p>
          <a:p>
            <a:pPr algn="l">
              <a:buFont typeface="+mj-lt"/>
              <a:buAutoNum type="arabicPeriod"/>
            </a:pPr>
            <a:r>
              <a:rPr lang="tr-TR" sz="6200" b="0" i="0" dirty="0">
                <a:solidFill>
                  <a:srgbClr val="212529"/>
                </a:solidFill>
                <a:effectLst/>
                <a:latin typeface="Open Sans" panose="020B0606030504020204" pitchFamily="34" charset="0"/>
              </a:rPr>
              <a:t>Bilgisayar Mühendisliği Bölümü</a:t>
            </a:r>
          </a:p>
          <a:p>
            <a:pPr algn="l">
              <a:buFont typeface="+mj-lt"/>
              <a:buAutoNum type="arabicPeriod"/>
            </a:pPr>
            <a:r>
              <a:rPr lang="tr-TR" sz="6200" b="0" i="0" dirty="0">
                <a:solidFill>
                  <a:srgbClr val="212529"/>
                </a:solidFill>
                <a:effectLst/>
                <a:latin typeface="Open Sans" panose="020B0606030504020204" pitchFamily="34" charset="0"/>
              </a:rPr>
              <a:t>Tıp Bölümü</a:t>
            </a:r>
          </a:p>
          <a:p>
            <a:pPr algn="l">
              <a:buFont typeface="+mj-lt"/>
              <a:buAutoNum type="arabicPeriod"/>
            </a:pPr>
            <a:r>
              <a:rPr lang="tr-TR" sz="6200" b="0" i="0" dirty="0">
                <a:solidFill>
                  <a:srgbClr val="212529"/>
                </a:solidFill>
                <a:effectLst/>
                <a:latin typeface="Open Sans" panose="020B0606030504020204" pitchFamily="34" charset="0"/>
              </a:rPr>
              <a:t>Diş Hekimliği </a:t>
            </a:r>
          </a:p>
          <a:p>
            <a:pPr algn="l">
              <a:buFont typeface="+mj-lt"/>
              <a:buAutoNum type="arabicPeriod"/>
            </a:pPr>
            <a:r>
              <a:rPr lang="tr-TR" sz="6200" b="0" i="0" dirty="0">
                <a:solidFill>
                  <a:srgbClr val="212529"/>
                </a:solidFill>
                <a:effectLst/>
                <a:latin typeface="Open Sans" panose="020B0606030504020204" pitchFamily="34" charset="0"/>
              </a:rPr>
              <a:t>Ebelik Bölümü</a:t>
            </a:r>
          </a:p>
          <a:p>
            <a:pPr algn="l">
              <a:buFont typeface="+mj-lt"/>
              <a:buAutoNum type="arabicPeriod"/>
            </a:pPr>
            <a:r>
              <a:rPr lang="tr-TR" sz="6200" b="0" i="0" dirty="0">
                <a:solidFill>
                  <a:srgbClr val="212529"/>
                </a:solidFill>
                <a:effectLst/>
                <a:latin typeface="Open Sans" panose="020B0606030504020204" pitchFamily="34" charset="0"/>
              </a:rPr>
              <a:t>Fizyoterapi ve Rehabilitasyon Bölümü</a:t>
            </a:r>
          </a:p>
          <a:p>
            <a:pPr algn="l">
              <a:buFont typeface="+mj-lt"/>
              <a:buAutoNum type="arabicPeriod"/>
            </a:pPr>
            <a:r>
              <a:rPr lang="tr-TR" sz="6200" b="0" i="0" dirty="0">
                <a:solidFill>
                  <a:srgbClr val="212529"/>
                </a:solidFill>
                <a:effectLst/>
                <a:latin typeface="Open Sans" panose="020B0606030504020204" pitchFamily="34" charset="0"/>
              </a:rPr>
              <a:t>Psikoloji</a:t>
            </a:r>
          </a:p>
          <a:p>
            <a:pPr algn="l">
              <a:buFont typeface="+mj-lt"/>
              <a:buAutoNum type="arabicPeriod"/>
            </a:pPr>
            <a:r>
              <a:rPr lang="tr-TR" sz="6200" b="0" i="0" dirty="0">
                <a:solidFill>
                  <a:srgbClr val="212529"/>
                </a:solidFill>
                <a:effectLst/>
                <a:latin typeface="Open Sans" panose="020B0606030504020204" pitchFamily="34" charset="0"/>
              </a:rPr>
              <a:t>İşletme Bölümü</a:t>
            </a:r>
          </a:p>
          <a:p>
            <a:pPr algn="l">
              <a:buFont typeface="+mj-lt"/>
              <a:buAutoNum type="arabicPeriod"/>
            </a:pPr>
            <a:r>
              <a:rPr lang="tr-TR" sz="6200" b="0" i="0" dirty="0">
                <a:solidFill>
                  <a:srgbClr val="212529"/>
                </a:solidFill>
                <a:effectLst/>
                <a:latin typeface="Open Sans" panose="020B0606030504020204" pitchFamily="34" charset="0"/>
              </a:rPr>
              <a:t>Hukuk</a:t>
            </a:r>
          </a:p>
          <a:p>
            <a:pPr algn="l">
              <a:buFont typeface="+mj-lt"/>
              <a:buAutoNum type="arabicPeriod"/>
            </a:pPr>
            <a:r>
              <a:rPr lang="tr-TR" sz="6200" b="0" i="0" dirty="0">
                <a:solidFill>
                  <a:srgbClr val="212529"/>
                </a:solidFill>
                <a:effectLst/>
                <a:latin typeface="Open Sans" panose="020B0606030504020204" pitchFamily="34" charset="0"/>
              </a:rPr>
              <a:t>İlahiyat Bölümü</a:t>
            </a:r>
          </a:p>
          <a:p>
            <a:pPr algn="l">
              <a:buFont typeface="+mj-lt"/>
              <a:buAutoNum type="arabicPeriod"/>
            </a:pPr>
            <a:r>
              <a:rPr lang="tr-TR" sz="6200" b="0" i="0" dirty="0">
                <a:solidFill>
                  <a:srgbClr val="212529"/>
                </a:solidFill>
                <a:effectLst/>
                <a:latin typeface="Open Sans" panose="020B0606030504020204" pitchFamily="34" charset="0"/>
              </a:rPr>
              <a:t>Okul Öncesi Öğretmenliği</a:t>
            </a:r>
          </a:p>
          <a:p>
            <a:pPr algn="l">
              <a:buFont typeface="+mj-lt"/>
              <a:buAutoNum type="arabicPeriod"/>
            </a:pPr>
            <a:r>
              <a:rPr lang="tr-TR" sz="6200" b="0" i="0" dirty="0">
                <a:solidFill>
                  <a:srgbClr val="212529"/>
                </a:solidFill>
                <a:effectLst/>
                <a:latin typeface="Open Sans" panose="020B0606030504020204" pitchFamily="34" charset="0"/>
              </a:rPr>
              <a:t>Gastronomi ve Mutfak Sanatları Bölümü</a:t>
            </a:r>
          </a:p>
          <a:p>
            <a:pPr algn="l">
              <a:buFont typeface="+mj-lt"/>
              <a:buAutoNum type="arabicPeriod"/>
            </a:pPr>
            <a:r>
              <a:rPr lang="tr-TR" sz="6200" b="0" i="0" dirty="0">
                <a:solidFill>
                  <a:srgbClr val="212529"/>
                </a:solidFill>
                <a:effectLst/>
                <a:latin typeface="Open Sans" panose="020B0606030504020204" pitchFamily="34" charset="0"/>
              </a:rPr>
              <a:t>İngilizce Öğretmenliği</a:t>
            </a:r>
          </a:p>
          <a:p>
            <a:pPr algn="l">
              <a:buFont typeface="+mj-lt"/>
              <a:buAutoNum type="arabicPeriod"/>
            </a:pPr>
            <a:r>
              <a:rPr lang="tr-TR" sz="6200" b="0" i="0" dirty="0">
                <a:solidFill>
                  <a:srgbClr val="212529"/>
                </a:solidFill>
                <a:effectLst/>
                <a:latin typeface="Open Sans" panose="020B0606030504020204" pitchFamily="34" charset="0"/>
              </a:rPr>
              <a:t>İngiliz Dili ve Edebiyatı Bölümü</a:t>
            </a:r>
          </a:p>
          <a:p>
            <a:pPr algn="l">
              <a:buFont typeface="+mj-lt"/>
              <a:buAutoNum type="arabicPeriod"/>
            </a:pPr>
            <a:r>
              <a:rPr lang="tr-TR" sz="6200" b="0" i="0" dirty="0">
                <a:solidFill>
                  <a:srgbClr val="212529"/>
                </a:solidFill>
                <a:effectLst/>
                <a:latin typeface="Open Sans" panose="020B0606030504020204" pitchFamily="34" charset="0"/>
              </a:rPr>
              <a:t>İlk ve Acil Yardım</a:t>
            </a:r>
          </a:p>
          <a:p>
            <a:pPr algn="l">
              <a:buFont typeface="+mj-lt"/>
              <a:buAutoNum type="arabicPeriod"/>
            </a:pPr>
            <a:r>
              <a:rPr lang="tr-TR" sz="6200" b="0" i="0" dirty="0">
                <a:solidFill>
                  <a:srgbClr val="212529"/>
                </a:solidFill>
                <a:effectLst/>
                <a:latin typeface="Open Sans" panose="020B0606030504020204" pitchFamily="34" charset="0"/>
              </a:rPr>
              <a:t>Bilgisayar Programcılığı Bölümü</a:t>
            </a:r>
          </a:p>
          <a:p>
            <a:pPr algn="l">
              <a:buFont typeface="+mj-lt"/>
              <a:buAutoNum type="arabicPeriod"/>
            </a:pPr>
            <a:r>
              <a:rPr lang="tr-TR" sz="6200" b="0" i="0" dirty="0">
                <a:solidFill>
                  <a:srgbClr val="212529"/>
                </a:solidFill>
                <a:effectLst/>
                <a:latin typeface="Open Sans" panose="020B0606030504020204" pitchFamily="34" charset="0"/>
              </a:rPr>
              <a:t>Çocuk Gelişimi </a:t>
            </a:r>
          </a:p>
          <a:p>
            <a:pPr algn="l">
              <a:buFont typeface="+mj-lt"/>
              <a:buAutoNum type="arabicPeriod"/>
            </a:pPr>
            <a:r>
              <a:rPr lang="tr-TR" sz="6200" b="0" i="0" dirty="0">
                <a:solidFill>
                  <a:srgbClr val="212529"/>
                </a:solidFill>
                <a:effectLst/>
                <a:latin typeface="Open Sans" panose="020B0606030504020204" pitchFamily="34" charset="0"/>
              </a:rPr>
              <a:t>Tıbbi Dokümantasyon ve Sekreterlik Bölümü</a:t>
            </a:r>
          </a:p>
          <a:p>
            <a:pPr>
              <a:buNone/>
            </a:pPr>
            <a:endParaRPr lang="tr-TR" dirty="0"/>
          </a:p>
        </p:txBody>
      </p:sp>
      <p:sp>
        <p:nvSpPr>
          <p:cNvPr id="4" name="Veri Yer Tutucusu 3">
            <a:extLst>
              <a:ext uri="{FF2B5EF4-FFF2-40B4-BE49-F238E27FC236}">
                <a16:creationId xmlns:a16="http://schemas.microsoft.com/office/drawing/2014/main" id="{400BD598-9DB9-428E-8805-51BF9E99A4EB}"/>
              </a:ext>
            </a:extLst>
          </p:cNvPr>
          <p:cNvSpPr>
            <a:spLocks noGrp="1"/>
          </p:cNvSpPr>
          <p:nvPr>
            <p:ph type="dt" sz="half" idx="10"/>
          </p:nvPr>
        </p:nvSpPr>
        <p:spPr/>
        <p:txBody>
          <a:bodyPr/>
          <a:lstStyle/>
          <a:p>
            <a:fld id="{93DB4F7A-6C50-45CE-996C-29C94A365372}" type="datetime8">
              <a:rPr lang="tr-TR" smtClean="0"/>
              <a:t>19.06.2023 12:30</a:t>
            </a:fld>
            <a:endParaRPr lang="tr-TR"/>
          </a:p>
        </p:txBody>
      </p:sp>
      <p:sp>
        <p:nvSpPr>
          <p:cNvPr id="5" name="Slayt Numarası Yer Tutucusu 4">
            <a:extLst>
              <a:ext uri="{FF2B5EF4-FFF2-40B4-BE49-F238E27FC236}">
                <a16:creationId xmlns:a16="http://schemas.microsoft.com/office/drawing/2014/main" id="{528A2EDF-1AE2-95EC-BC65-ADA3F9511E81}"/>
              </a:ext>
            </a:extLst>
          </p:cNvPr>
          <p:cNvSpPr>
            <a:spLocks noGrp="1"/>
          </p:cNvSpPr>
          <p:nvPr>
            <p:ph type="sldNum" sz="quarter" idx="12"/>
          </p:nvPr>
        </p:nvSpPr>
        <p:spPr/>
        <p:txBody>
          <a:bodyPr/>
          <a:lstStyle/>
          <a:p>
            <a:fld id="{C56BB682-17DB-4D10-BB77-1BFF1DDE9014}" type="slidenum">
              <a:rPr lang="tr-TR" smtClean="0"/>
              <a:pPr/>
              <a:t>34</a:t>
            </a:fld>
            <a:endParaRPr lang="tr-TR"/>
          </a:p>
        </p:txBody>
      </p:sp>
    </p:spTree>
    <p:extLst>
      <p:ext uri="{BB962C8B-B14F-4D97-AF65-F5344CB8AC3E}">
        <p14:creationId xmlns:p14="http://schemas.microsoft.com/office/powerpoint/2010/main" val="3558014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extLst>
              <p:ext uri="{D42A27DB-BD31-4B8C-83A1-F6EECF244321}">
                <p14:modId xmlns:p14="http://schemas.microsoft.com/office/powerpoint/2010/main" val="2212840708"/>
              </p:ext>
            </p:extLst>
          </p:nvPr>
        </p:nvGraphicFramePr>
        <p:xfrm>
          <a:off x="-1" y="71415"/>
          <a:ext cx="9001157" cy="7309276"/>
        </p:xfrm>
        <a:graphic>
          <a:graphicData uri="http://schemas.openxmlformats.org/drawingml/2006/table">
            <a:tbl>
              <a:tblPr/>
              <a:tblGrid>
                <a:gridCol w="656736">
                  <a:extLst>
                    <a:ext uri="{9D8B030D-6E8A-4147-A177-3AD203B41FA5}">
                      <a16:colId xmlns:a16="http://schemas.microsoft.com/office/drawing/2014/main" val="20000"/>
                    </a:ext>
                  </a:extLst>
                </a:gridCol>
                <a:gridCol w="1629249">
                  <a:extLst>
                    <a:ext uri="{9D8B030D-6E8A-4147-A177-3AD203B41FA5}">
                      <a16:colId xmlns:a16="http://schemas.microsoft.com/office/drawing/2014/main" val="20001"/>
                    </a:ext>
                  </a:extLst>
                </a:gridCol>
                <a:gridCol w="785818">
                  <a:extLst>
                    <a:ext uri="{9D8B030D-6E8A-4147-A177-3AD203B41FA5}">
                      <a16:colId xmlns:a16="http://schemas.microsoft.com/office/drawing/2014/main" val="20002"/>
                    </a:ext>
                  </a:extLst>
                </a:gridCol>
                <a:gridCol w="571504">
                  <a:extLst>
                    <a:ext uri="{9D8B030D-6E8A-4147-A177-3AD203B41FA5}">
                      <a16:colId xmlns:a16="http://schemas.microsoft.com/office/drawing/2014/main" val="20003"/>
                    </a:ext>
                  </a:extLst>
                </a:gridCol>
                <a:gridCol w="2069336">
                  <a:extLst>
                    <a:ext uri="{9D8B030D-6E8A-4147-A177-3AD203B41FA5}">
                      <a16:colId xmlns:a16="http://schemas.microsoft.com/office/drawing/2014/main" val="20004"/>
                    </a:ext>
                  </a:extLst>
                </a:gridCol>
                <a:gridCol w="598789">
                  <a:extLst>
                    <a:ext uri="{9D8B030D-6E8A-4147-A177-3AD203B41FA5}">
                      <a16:colId xmlns:a16="http://schemas.microsoft.com/office/drawing/2014/main" val="20005"/>
                    </a:ext>
                  </a:extLst>
                </a:gridCol>
                <a:gridCol w="593962">
                  <a:extLst>
                    <a:ext uri="{9D8B030D-6E8A-4147-A177-3AD203B41FA5}">
                      <a16:colId xmlns:a16="http://schemas.microsoft.com/office/drawing/2014/main" val="20006"/>
                    </a:ext>
                  </a:extLst>
                </a:gridCol>
                <a:gridCol w="2095763">
                  <a:extLst>
                    <a:ext uri="{9D8B030D-6E8A-4147-A177-3AD203B41FA5}">
                      <a16:colId xmlns:a16="http://schemas.microsoft.com/office/drawing/2014/main" val="20007"/>
                    </a:ext>
                  </a:extLst>
                </a:gridCol>
              </a:tblGrid>
              <a:tr h="866013">
                <a:tc gridSpan="8">
                  <a:txBody>
                    <a:bodyPr/>
                    <a:lstStyle/>
                    <a:p>
                      <a:pPr algn="ctr" fontAlgn="ctr"/>
                      <a:r>
                        <a:rPr lang="tr-TR" sz="1800" b="1" i="0" u="none" strike="noStrike" dirty="0">
                          <a:solidFill>
                            <a:srgbClr val="000000"/>
                          </a:solidFill>
                          <a:latin typeface="Calibri"/>
                        </a:rPr>
                        <a:t>2017 Yükseköğretim Kurumlarına Geçiş Sınavı Sonucunda En Çok Tercih Edilen Bölümler</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12546">
                <a:tc rowSpan="3">
                  <a:txBody>
                    <a:bodyPr/>
                    <a:lstStyle/>
                    <a:p>
                      <a:pPr algn="l" fontAlgn="ctr"/>
                      <a:r>
                        <a:rPr lang="tr-TR" sz="600" b="1" i="0" u="none" strike="noStrike">
                          <a:solidFill>
                            <a:srgbClr val="000000"/>
                          </a:solidFill>
                          <a:latin typeface="Calibri"/>
                        </a:rPr>
                        <a:t>Sıra No</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200" b="1" i="0" u="none" strike="noStrike">
                          <a:solidFill>
                            <a:srgbClr val="000000"/>
                          </a:solidFill>
                          <a:latin typeface="Calibri"/>
                        </a:rPr>
                        <a:t>Bölüm (1)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000000"/>
                          </a:solidFill>
                          <a:latin typeface="Calibri"/>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tr-TR" sz="1200" b="1" i="0" u="none" strike="noStrike" dirty="0">
                          <a:solidFill>
                            <a:srgbClr val="333333"/>
                          </a:solidFill>
                          <a:latin typeface="Arial"/>
                        </a:rPr>
                        <a:t>Sıralama Düzeyinde En yüksek ve en düşük Alınan Öğrenci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612546">
                <a:tc vMerge="1">
                  <a:txBody>
                    <a:bodyPr/>
                    <a:lstStyle/>
                    <a:p>
                      <a:endParaRPr lang="tr-TR"/>
                    </a:p>
                  </a:txBody>
                  <a:tcPr/>
                </a:tc>
                <a:tc vMerge="1">
                  <a:txBody>
                    <a:bodyPr/>
                    <a:lstStyle/>
                    <a:p>
                      <a:endParaRPr lang="tr-TR"/>
                    </a:p>
                  </a:txBody>
                  <a:tcPr/>
                </a:tc>
                <a:tc>
                  <a:txBody>
                    <a:bodyPr/>
                    <a:lstStyle/>
                    <a:p>
                      <a:pPr algn="ctr" fontAlgn="ctr"/>
                      <a:r>
                        <a:rPr lang="tr-TR" sz="1200" b="1" i="0" u="none" strike="noStrike">
                          <a:solidFill>
                            <a:srgbClr val="000000"/>
                          </a:solidFill>
                          <a:latin typeface="Calibri"/>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tr-TR" sz="4400" b="1" i="0" u="none" strike="noStrike" dirty="0">
                          <a:solidFill>
                            <a:srgbClr val="000000"/>
                          </a:solidFill>
                          <a:latin typeface="Arial"/>
                        </a:rPr>
                        <a:t>Devlet</a:t>
                      </a:r>
                    </a:p>
                  </a:txBody>
                  <a:tcPr marL="5080" marR="5080" marT="508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612546">
                <a:tc vMerge="1">
                  <a:txBody>
                    <a:bodyPr/>
                    <a:lstStyle/>
                    <a:p>
                      <a:endParaRPr lang="tr-TR"/>
                    </a:p>
                  </a:txBody>
                  <a:tcPr/>
                </a:tc>
                <a:tc vMerge="1">
                  <a:txBody>
                    <a:bodyPr/>
                    <a:lstStyle/>
                    <a:p>
                      <a:endParaRPr lang="tr-TR"/>
                    </a:p>
                  </a:txBody>
                  <a:tcPr/>
                </a:tc>
                <a:tc>
                  <a:txBody>
                    <a:bodyPr/>
                    <a:lstStyle/>
                    <a:p>
                      <a:pPr algn="ctr" fontAlgn="ctr"/>
                      <a:r>
                        <a:rPr lang="tr-TR" sz="1200" b="1" i="0" u="none" strike="noStrike">
                          <a:solidFill>
                            <a:srgbClr val="333333"/>
                          </a:solidFill>
                          <a:latin typeface="Arial"/>
                        </a:rPr>
                        <a:t>En Yüksek Sıralama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b"/>
                      <a:r>
                        <a:rPr lang="tr-TR" sz="1200" b="0" i="0" u="none" strike="noStrike" dirty="0">
                          <a:solidFill>
                            <a:srgbClr val="000000"/>
                          </a:solidFill>
                          <a:latin typeface="Calibri"/>
                        </a:rPr>
                        <a:t>Yüzdelik dilim</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l" fontAlgn="ctr"/>
                      <a:r>
                        <a:rPr lang="tr-TR" sz="1200" b="1" i="0" u="none" strike="noStrike" dirty="0">
                          <a:solidFill>
                            <a:srgbClr val="333333"/>
                          </a:solidFill>
                          <a:latin typeface="Arial"/>
                        </a:rPr>
                        <a:t>Üniversite</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23C"/>
                    </a:solidFill>
                  </a:tcPr>
                </a:tc>
                <a:tc>
                  <a:txBody>
                    <a:bodyPr/>
                    <a:lstStyle/>
                    <a:p>
                      <a:pPr algn="ctr" fontAlgn="ctr"/>
                      <a:r>
                        <a:rPr lang="tr-TR" sz="1200" b="1" i="0" u="none" strike="noStrike">
                          <a:solidFill>
                            <a:srgbClr val="333333"/>
                          </a:solidFill>
                          <a:latin typeface="Arial"/>
                        </a:rPr>
                        <a:t>En Düşük Sıralama</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tr-TR" sz="1200" b="0" i="0" u="none" strike="noStrike" dirty="0">
                          <a:solidFill>
                            <a:srgbClr val="000000"/>
                          </a:solidFill>
                          <a:latin typeface="Calibri"/>
                        </a:rPr>
                        <a:t>Yüzdelik dilim</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ctr"/>
                      <a:r>
                        <a:rPr lang="tr-TR" sz="1200" b="1" i="0" u="none" strike="noStrike" dirty="0">
                          <a:solidFill>
                            <a:srgbClr val="333333"/>
                          </a:solidFill>
                          <a:latin typeface="Arial"/>
                        </a:rPr>
                        <a:t>Üniversite</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10003"/>
                  </a:ext>
                </a:extLst>
              </a:tr>
              <a:tr h="528057">
                <a:tc>
                  <a:txBody>
                    <a:bodyPr/>
                    <a:lstStyle/>
                    <a:p>
                      <a:pPr algn="ctr" fontAlgn="b"/>
                      <a:r>
                        <a:rPr lang="tr-TR" sz="1400" b="0" i="0" u="none" strike="noStrike" dirty="0">
                          <a:solidFill>
                            <a:srgbClr val="000000"/>
                          </a:solidFill>
                          <a:latin typeface="Calibri"/>
                        </a:rPr>
                        <a:t>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latin typeface="Calibri"/>
                        </a:rPr>
                        <a:t>Hukuk Fakültesi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a:solidFill>
                            <a:srgbClr val="000000"/>
                          </a:solidFill>
                          <a:latin typeface="Calibri"/>
                        </a:rPr>
                        <a:t>127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0" i="0" u="none" strike="noStrike" dirty="0">
                          <a:solidFill>
                            <a:srgbClr val="000000"/>
                          </a:solidFill>
                          <a:latin typeface="Calibri"/>
                        </a:rPr>
                        <a:t>0,006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dirty="0">
                          <a:solidFill>
                            <a:srgbClr val="000000"/>
                          </a:solidFill>
                          <a:latin typeface="Calibri"/>
                        </a:rPr>
                        <a:t>GALATASARAY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29.435</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a:solidFill>
                            <a:srgbClr val="000000"/>
                          </a:solidFill>
                          <a:latin typeface="Calibri"/>
                        </a:rPr>
                        <a:t>1,299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ERZİNCAN BİNALİ YILDIRIM ÜNİVERSİTESİ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264028">
                <a:tc>
                  <a:txBody>
                    <a:bodyPr/>
                    <a:lstStyle/>
                    <a:p>
                      <a:pPr algn="ctr" fontAlgn="b"/>
                      <a:r>
                        <a:rPr lang="tr-TR" sz="1400" b="0" i="0" u="none" strike="noStrike">
                          <a:solidFill>
                            <a:srgbClr val="000000"/>
                          </a:solidFill>
                          <a:latin typeface="Calibri"/>
                        </a:rPr>
                        <a:t>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dirty="0">
                          <a:solidFill>
                            <a:srgbClr val="000000"/>
                          </a:solidFill>
                          <a:latin typeface="Calibri"/>
                        </a:rPr>
                        <a:t>Tıp Fakültesi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dirty="0">
                          <a:solidFill>
                            <a:srgbClr val="000000"/>
                          </a:solidFill>
                          <a:latin typeface="Calibri"/>
                        </a:rPr>
                        <a:t>409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0,018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a:solidFill>
                            <a:srgbClr val="000000"/>
                          </a:solidFill>
                          <a:latin typeface="Calibri"/>
                        </a:rPr>
                        <a:t>İSTANBUL ÜNİVERSİTESİ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22.656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a:solidFill>
                            <a:srgbClr val="000000"/>
                          </a:solidFill>
                          <a:latin typeface="Calibri"/>
                        </a:rPr>
                        <a:t>1,000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HİTİT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83700">
                <a:tc>
                  <a:txBody>
                    <a:bodyPr/>
                    <a:lstStyle/>
                    <a:p>
                      <a:pPr algn="ctr" fontAlgn="b"/>
                      <a:r>
                        <a:rPr lang="tr-TR" sz="1400" b="0" i="0" u="none" strike="noStrike">
                          <a:solidFill>
                            <a:srgbClr val="000000"/>
                          </a:solidFill>
                          <a:latin typeface="Calibri"/>
                        </a:rPr>
                        <a:t>3</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Calibri"/>
                        </a:rPr>
                        <a:t>Rehberlik ve Psikolojik Danışmanlık</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dirty="0">
                          <a:solidFill>
                            <a:srgbClr val="000000"/>
                          </a:solidFill>
                          <a:latin typeface="Calibri"/>
                        </a:rPr>
                        <a:t>10.220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0,451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dirty="0">
                          <a:solidFill>
                            <a:srgbClr val="000000"/>
                          </a:solidFill>
                          <a:latin typeface="Calibri"/>
                        </a:rPr>
                        <a:t>BOĞAZİÇİ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72.449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a:solidFill>
                            <a:srgbClr val="000000"/>
                          </a:solidFill>
                          <a:latin typeface="Calibri"/>
                        </a:rPr>
                        <a:t>3,197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KAFKAS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64028">
                <a:tc>
                  <a:txBody>
                    <a:bodyPr/>
                    <a:lstStyle/>
                    <a:p>
                      <a:pPr algn="ctr" fontAlgn="b"/>
                      <a:r>
                        <a:rPr lang="tr-TR" sz="1400" b="0" i="0" u="none" strike="noStrike">
                          <a:solidFill>
                            <a:srgbClr val="000000"/>
                          </a:solidFill>
                          <a:latin typeface="Calibri"/>
                        </a:rPr>
                        <a:t>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Calibri"/>
                        </a:rPr>
                        <a:t>Mimarlık</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a:solidFill>
                            <a:srgbClr val="000000"/>
                          </a:solidFill>
                          <a:latin typeface="Calibri"/>
                        </a:rPr>
                        <a:t>11.545</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0,510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dirty="0">
                          <a:solidFill>
                            <a:srgbClr val="000000"/>
                          </a:solidFill>
                          <a:latin typeface="Calibri"/>
                        </a:rPr>
                        <a:t>İSTANBUL TEKNİK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88.104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a:solidFill>
                            <a:srgbClr val="000000"/>
                          </a:solidFill>
                          <a:latin typeface="Calibri"/>
                        </a:rPr>
                        <a:t>3,888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SİİRT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264028">
                <a:tc>
                  <a:txBody>
                    <a:bodyPr/>
                    <a:lstStyle/>
                    <a:p>
                      <a:pPr algn="ctr" fontAlgn="b"/>
                      <a:r>
                        <a:rPr lang="tr-TR" sz="1400" b="0" i="0" u="none" strike="noStrike">
                          <a:solidFill>
                            <a:srgbClr val="000000"/>
                          </a:solidFill>
                          <a:latin typeface="Calibri"/>
                        </a:rPr>
                        <a:t>5</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Calibri"/>
                        </a:rPr>
                        <a:t>İnşaat Mühendisliği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a:solidFill>
                            <a:srgbClr val="000000"/>
                          </a:solidFill>
                          <a:latin typeface="Calibri"/>
                        </a:rPr>
                        <a:t>7.160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0,316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dirty="0">
                          <a:solidFill>
                            <a:srgbClr val="000000"/>
                          </a:solidFill>
                          <a:latin typeface="Calibri"/>
                        </a:rPr>
                        <a:t>BOĞAZİÇİ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206.659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a:solidFill>
                            <a:srgbClr val="000000"/>
                          </a:solidFill>
                          <a:latin typeface="Calibri"/>
                        </a:rPr>
                        <a:t>9,121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ŞIRNAK ÜNİVERSİTESİ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528057">
                <a:tc>
                  <a:txBody>
                    <a:bodyPr/>
                    <a:lstStyle/>
                    <a:p>
                      <a:pPr algn="ctr" fontAlgn="b"/>
                      <a:r>
                        <a:rPr lang="tr-TR" sz="1400" b="0" i="0" u="none" strike="noStrike">
                          <a:solidFill>
                            <a:srgbClr val="000000"/>
                          </a:solidFill>
                          <a:latin typeface="Calibri"/>
                        </a:rPr>
                        <a:t>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Calibri"/>
                        </a:rPr>
                        <a:t>Diş Hekimliği Fakültesi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a:solidFill>
                            <a:srgbClr val="000000"/>
                          </a:solidFill>
                          <a:latin typeface="Calibri"/>
                        </a:rPr>
                        <a:t>13.342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0,589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dirty="0">
                          <a:solidFill>
                            <a:srgbClr val="000000"/>
                          </a:solidFill>
                          <a:latin typeface="Calibri"/>
                        </a:rPr>
                        <a:t>HACETTEPE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50.447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a:solidFill>
                            <a:srgbClr val="000000"/>
                          </a:solidFill>
                          <a:latin typeface="Calibri"/>
                        </a:rPr>
                        <a:t>2,226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BOLU ABANT İZZET BAYSAL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64028">
                <a:tc>
                  <a:txBody>
                    <a:bodyPr/>
                    <a:lstStyle/>
                    <a:p>
                      <a:pPr algn="ctr" fontAlgn="b"/>
                      <a:r>
                        <a:rPr lang="tr-TR" sz="1400" b="0" i="0" u="none" strike="noStrike">
                          <a:solidFill>
                            <a:srgbClr val="000000"/>
                          </a:solidFill>
                          <a:latin typeface="Calibri"/>
                        </a:rPr>
                        <a:t>7</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Calibri"/>
                        </a:rPr>
                        <a:t>Sınıf Öğretmenliği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a:solidFill>
                            <a:srgbClr val="000000"/>
                          </a:solidFill>
                          <a:latin typeface="Calibri"/>
                        </a:rPr>
                        <a:t>61.634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2,720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dirty="0">
                          <a:solidFill>
                            <a:srgbClr val="000000"/>
                          </a:solidFill>
                          <a:latin typeface="Calibri"/>
                        </a:rPr>
                        <a:t>İSTANBUL ÜNİVERSİTESİ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123.659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a:solidFill>
                            <a:srgbClr val="000000"/>
                          </a:solidFill>
                          <a:latin typeface="Calibri"/>
                        </a:rPr>
                        <a:t>5,458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HAKKARİ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483700">
                <a:tc>
                  <a:txBody>
                    <a:bodyPr/>
                    <a:lstStyle/>
                    <a:p>
                      <a:pPr algn="ctr" fontAlgn="b"/>
                      <a:r>
                        <a:rPr lang="tr-TR" sz="1400" b="0" i="0" u="none" strike="noStrike">
                          <a:solidFill>
                            <a:srgbClr val="000000"/>
                          </a:solidFill>
                          <a:latin typeface="Calibri"/>
                        </a:rPr>
                        <a:t>8</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Calibri"/>
                        </a:rPr>
                        <a:t>Eczacılık Fakültesi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a:solidFill>
                            <a:srgbClr val="000000"/>
                          </a:solidFill>
                          <a:latin typeface="Calibri"/>
                        </a:rPr>
                        <a:t>24.091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1,063</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a:solidFill>
                            <a:srgbClr val="000000"/>
                          </a:solidFill>
                          <a:latin typeface="Calibri"/>
                        </a:rPr>
                        <a:t>HACETTEPE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36.330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dirty="0">
                          <a:solidFill>
                            <a:srgbClr val="000000"/>
                          </a:solidFill>
                          <a:latin typeface="Calibri"/>
                        </a:rPr>
                        <a:t>1,603</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AĞRI İBRAHİM ÇEÇEN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64028">
                <a:tc>
                  <a:txBody>
                    <a:bodyPr/>
                    <a:lstStyle/>
                    <a:p>
                      <a:pPr algn="ctr" fontAlgn="b"/>
                      <a:r>
                        <a:rPr lang="tr-TR" sz="1400" b="0" i="0" u="none" strike="noStrike">
                          <a:solidFill>
                            <a:srgbClr val="000000"/>
                          </a:solidFill>
                          <a:latin typeface="Calibri"/>
                        </a:rPr>
                        <a:t>9</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Calibri"/>
                        </a:rPr>
                        <a:t>Psikoloji</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a:solidFill>
                            <a:srgbClr val="000000"/>
                          </a:solidFill>
                          <a:latin typeface="Calibri"/>
                        </a:rPr>
                        <a:t>1.902</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0,084</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a:solidFill>
                            <a:srgbClr val="000000"/>
                          </a:solidFill>
                          <a:latin typeface="Calibri"/>
                        </a:rPr>
                        <a:t>BOĞAZİÇİ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46.461</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dirty="0">
                          <a:solidFill>
                            <a:srgbClr val="000000"/>
                          </a:solidFill>
                          <a:latin typeface="Calibri"/>
                        </a:rPr>
                        <a:t>2,050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ORTA DOĞU TEKNİK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64028">
                <a:tc>
                  <a:txBody>
                    <a:bodyPr/>
                    <a:lstStyle/>
                    <a:p>
                      <a:pPr algn="ctr" fontAlgn="b"/>
                      <a:r>
                        <a:rPr lang="tr-TR" sz="1400" b="0" i="0" u="none" strike="noStrike" dirty="0">
                          <a:solidFill>
                            <a:srgbClr val="000000"/>
                          </a:solidFill>
                          <a:latin typeface="Calibri"/>
                        </a:rPr>
                        <a:t>10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latin typeface="Calibri"/>
                        </a:rPr>
                        <a:t>Hemşirelik</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400" b="0" i="0" u="none" strike="noStrike">
                          <a:solidFill>
                            <a:srgbClr val="000000"/>
                          </a:solidFill>
                          <a:latin typeface="Calibri"/>
                        </a:rPr>
                        <a:t>71.206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a:solidFill>
                            <a:srgbClr val="000000"/>
                          </a:solidFill>
                          <a:latin typeface="Calibri"/>
                        </a:rPr>
                        <a:t>3,143</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400" b="0" i="0" u="none" strike="noStrike">
                          <a:solidFill>
                            <a:srgbClr val="000000"/>
                          </a:solidFill>
                          <a:latin typeface="Calibri"/>
                        </a:rPr>
                        <a:t>HACETTEPE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400" b="0" i="0" u="none" strike="noStrike" dirty="0">
                          <a:solidFill>
                            <a:srgbClr val="000000"/>
                          </a:solidFill>
                          <a:latin typeface="Calibri"/>
                        </a:rPr>
                        <a:t>160.886</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400" b="0" i="0" u="none" strike="noStrike" dirty="0">
                          <a:solidFill>
                            <a:srgbClr val="000000"/>
                          </a:solidFill>
                          <a:latin typeface="Calibri"/>
                        </a:rPr>
                        <a:t>7,100</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400" b="0" i="0" u="none" strike="noStrike" dirty="0">
                          <a:solidFill>
                            <a:srgbClr val="000000"/>
                          </a:solidFill>
                          <a:latin typeface="Calibri"/>
                        </a:rPr>
                        <a:t>KAFKAS ÜNİVERSİTESİ  </a:t>
                      </a:r>
                    </a:p>
                  </a:txBody>
                  <a:tcPr marL="5080" marR="5080" marT="50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211223">
                <a:tc>
                  <a:txBody>
                    <a:bodyPr/>
                    <a:lstStyle/>
                    <a:p>
                      <a:pPr algn="l" fontAlgn="b"/>
                      <a:endParaRPr lang="tr-TR" sz="600" b="0" i="0" u="none" strike="noStrike">
                        <a:solidFill>
                          <a:srgbClr val="000000"/>
                        </a:solidFill>
                        <a:latin typeface="Calibri"/>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latin typeface="Calibri"/>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latin typeface="Calibri"/>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latin typeface="Calibri"/>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latin typeface="Calibri"/>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dirty="0">
                        <a:solidFill>
                          <a:srgbClr val="000000"/>
                        </a:solidFill>
                        <a:latin typeface="Calibri"/>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latin typeface="Calibri"/>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dirty="0">
                        <a:solidFill>
                          <a:srgbClr val="000000"/>
                        </a:solidFill>
                        <a:latin typeface="Calibri"/>
                      </a:endParaRPr>
                    </a:p>
                  </a:txBody>
                  <a:tcPr marL="5080" marR="5080" marT="508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264028">
                <a:tc>
                  <a:txBody>
                    <a:bodyPr/>
                    <a:lstStyle/>
                    <a:p>
                      <a:pPr algn="l" fontAlgn="b"/>
                      <a:endParaRPr lang="tr-TR" sz="600" b="0" i="0" u="none" strike="noStrike">
                        <a:solidFill>
                          <a:srgbClr val="000000"/>
                        </a:solidFill>
                        <a:latin typeface="Calibri"/>
                      </a:endParaRPr>
                    </a:p>
                  </a:txBody>
                  <a:tcPr marL="5080" marR="5080" marT="5080" marB="0" anchor="b">
                    <a:lnL>
                      <a:noFill/>
                    </a:lnL>
                    <a:lnR>
                      <a:noFill/>
                    </a:lnR>
                    <a:lnT>
                      <a:noFill/>
                    </a:lnT>
                    <a:lnB>
                      <a:noFill/>
                    </a:lnB>
                  </a:tcPr>
                </a:tc>
                <a:tc gridSpan="4">
                  <a:txBody>
                    <a:bodyPr/>
                    <a:lstStyle/>
                    <a:p>
                      <a:pPr algn="l" fontAlgn="b"/>
                      <a:r>
                        <a:rPr lang="tr-TR" sz="700" b="0" i="0" u="none" strike="noStrike">
                          <a:solidFill>
                            <a:srgbClr val="000000"/>
                          </a:solidFill>
                          <a:latin typeface="Calibri"/>
                        </a:rPr>
                        <a:t>Not:2017 yılında LYS sınavına 2.265.844 kişi sınava girmiştir</a:t>
                      </a:r>
                    </a:p>
                  </a:txBody>
                  <a:tcPr marL="5080" marR="5080" marT="5080" marB="0" anchor="b">
                    <a:lnL>
                      <a:noFill/>
                    </a:lnL>
                    <a:lnR>
                      <a:noFill/>
                    </a:lnR>
                    <a:lnT>
                      <a:noFill/>
                    </a:lnT>
                    <a:lnB>
                      <a:noFill/>
                    </a:lnB>
                    <a:solidFill>
                      <a:srgbClr val="92D050"/>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600" b="0" i="0" u="none" strike="noStrike">
                        <a:solidFill>
                          <a:srgbClr val="000000"/>
                        </a:solidFill>
                        <a:latin typeface="Calibri"/>
                      </a:endParaRPr>
                    </a:p>
                  </a:txBody>
                  <a:tcPr marL="5080" marR="5080" marT="5080" marB="0" anchor="b">
                    <a:lnL>
                      <a:noFill/>
                    </a:lnL>
                    <a:lnR>
                      <a:noFill/>
                    </a:lnR>
                    <a:lnT>
                      <a:noFill/>
                    </a:lnT>
                    <a:lnB>
                      <a:noFill/>
                    </a:lnB>
                  </a:tcPr>
                </a:tc>
                <a:tc>
                  <a:txBody>
                    <a:bodyPr/>
                    <a:lstStyle/>
                    <a:p>
                      <a:pPr algn="l" fontAlgn="b"/>
                      <a:endParaRPr lang="tr-TR" sz="600" b="0" i="0" u="none" strike="noStrike">
                        <a:solidFill>
                          <a:srgbClr val="000000"/>
                        </a:solidFill>
                        <a:latin typeface="Calibri"/>
                      </a:endParaRPr>
                    </a:p>
                  </a:txBody>
                  <a:tcPr marL="5080" marR="5080" marT="5080" marB="0" anchor="b">
                    <a:lnL>
                      <a:noFill/>
                    </a:lnL>
                    <a:lnR>
                      <a:noFill/>
                    </a:lnR>
                    <a:lnT>
                      <a:noFill/>
                    </a:lnT>
                    <a:lnB>
                      <a:noFill/>
                    </a:lnB>
                  </a:tcPr>
                </a:tc>
                <a:tc>
                  <a:txBody>
                    <a:bodyPr/>
                    <a:lstStyle/>
                    <a:p>
                      <a:pPr algn="l" fontAlgn="b"/>
                      <a:endParaRPr lang="tr-TR" sz="600" b="0" i="0" u="none" strike="noStrike" dirty="0">
                        <a:solidFill>
                          <a:srgbClr val="000000"/>
                        </a:solidFill>
                        <a:latin typeface="Calibri"/>
                      </a:endParaRPr>
                    </a:p>
                  </a:txBody>
                  <a:tcPr marL="5080" marR="5080" marT="5080" marB="0" anchor="b">
                    <a:lnL>
                      <a:noFill/>
                    </a:lnL>
                    <a:lnR>
                      <a:noFill/>
                    </a:lnR>
                    <a:lnT>
                      <a:noFill/>
                    </a:lnT>
                    <a:lnB>
                      <a:noFill/>
                    </a:lnB>
                  </a:tcPr>
                </a:tc>
                <a:extLst>
                  <a:ext uri="{0D108BD9-81ED-4DB2-BD59-A6C34878D82A}">
                    <a16:rowId xmlns:a16="http://schemas.microsoft.com/office/drawing/2014/main" val="10015"/>
                  </a:ext>
                </a:extLst>
              </a:tr>
            </a:tbl>
          </a:graphicData>
        </a:graphic>
      </p:graphicFrame>
      <p:sp>
        <p:nvSpPr>
          <p:cNvPr id="3" name="Veri Yer Tutucusu 2">
            <a:extLst>
              <a:ext uri="{FF2B5EF4-FFF2-40B4-BE49-F238E27FC236}">
                <a16:creationId xmlns:a16="http://schemas.microsoft.com/office/drawing/2014/main" id="{94EF980E-BEED-E1D9-5C1C-54A0891776EF}"/>
              </a:ext>
            </a:extLst>
          </p:cNvPr>
          <p:cNvSpPr>
            <a:spLocks noGrp="1"/>
          </p:cNvSpPr>
          <p:nvPr>
            <p:ph type="dt" sz="half" idx="10"/>
          </p:nvPr>
        </p:nvSpPr>
        <p:spPr/>
        <p:txBody>
          <a:bodyPr/>
          <a:lstStyle/>
          <a:p>
            <a:fld id="{3FD629CC-F612-41CF-A280-F5CDF3609E46}" type="datetime8">
              <a:rPr lang="tr-TR" smtClean="0"/>
              <a:t>19.06.2023 12:30</a:t>
            </a:fld>
            <a:endParaRPr lang="tr-TR"/>
          </a:p>
        </p:txBody>
      </p:sp>
      <p:sp>
        <p:nvSpPr>
          <p:cNvPr id="4" name="Slayt Numarası Yer Tutucusu 3">
            <a:extLst>
              <a:ext uri="{FF2B5EF4-FFF2-40B4-BE49-F238E27FC236}">
                <a16:creationId xmlns:a16="http://schemas.microsoft.com/office/drawing/2014/main" id="{E022DEAC-3600-15FC-B154-A1825C1CE1DF}"/>
              </a:ext>
            </a:extLst>
          </p:cNvPr>
          <p:cNvSpPr>
            <a:spLocks noGrp="1"/>
          </p:cNvSpPr>
          <p:nvPr>
            <p:ph type="sldNum" sz="quarter" idx="12"/>
          </p:nvPr>
        </p:nvSpPr>
        <p:spPr/>
        <p:txBody>
          <a:bodyPr/>
          <a:lstStyle/>
          <a:p>
            <a:fld id="{C56BB682-17DB-4D10-BB77-1BFF1DDE9014}"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14282" y="142854"/>
          <a:ext cx="8643998" cy="7198544"/>
        </p:xfrm>
        <a:graphic>
          <a:graphicData uri="http://schemas.openxmlformats.org/drawingml/2006/table">
            <a:tbl>
              <a:tblPr/>
              <a:tblGrid>
                <a:gridCol w="573645">
                  <a:extLst>
                    <a:ext uri="{9D8B030D-6E8A-4147-A177-3AD203B41FA5}">
                      <a16:colId xmlns:a16="http://schemas.microsoft.com/office/drawing/2014/main" val="20000"/>
                    </a:ext>
                  </a:extLst>
                </a:gridCol>
                <a:gridCol w="1762571">
                  <a:extLst>
                    <a:ext uri="{9D8B030D-6E8A-4147-A177-3AD203B41FA5}">
                      <a16:colId xmlns:a16="http://schemas.microsoft.com/office/drawing/2014/main" val="20001"/>
                    </a:ext>
                  </a:extLst>
                </a:gridCol>
                <a:gridCol w="573645">
                  <a:extLst>
                    <a:ext uri="{9D8B030D-6E8A-4147-A177-3AD203B41FA5}">
                      <a16:colId xmlns:a16="http://schemas.microsoft.com/office/drawing/2014/main" val="20002"/>
                    </a:ext>
                  </a:extLst>
                </a:gridCol>
                <a:gridCol w="569020">
                  <a:extLst>
                    <a:ext uri="{9D8B030D-6E8A-4147-A177-3AD203B41FA5}">
                      <a16:colId xmlns:a16="http://schemas.microsoft.com/office/drawing/2014/main" val="20003"/>
                    </a:ext>
                  </a:extLst>
                </a:gridCol>
                <a:gridCol w="1977687">
                  <a:extLst>
                    <a:ext uri="{9D8B030D-6E8A-4147-A177-3AD203B41FA5}">
                      <a16:colId xmlns:a16="http://schemas.microsoft.com/office/drawing/2014/main" val="20004"/>
                    </a:ext>
                  </a:extLst>
                </a:gridCol>
                <a:gridCol w="638410">
                  <a:extLst>
                    <a:ext uri="{9D8B030D-6E8A-4147-A177-3AD203B41FA5}">
                      <a16:colId xmlns:a16="http://schemas.microsoft.com/office/drawing/2014/main" val="20005"/>
                    </a:ext>
                  </a:extLst>
                </a:gridCol>
                <a:gridCol w="569020">
                  <a:extLst>
                    <a:ext uri="{9D8B030D-6E8A-4147-A177-3AD203B41FA5}">
                      <a16:colId xmlns:a16="http://schemas.microsoft.com/office/drawing/2014/main" val="20006"/>
                    </a:ext>
                  </a:extLst>
                </a:gridCol>
                <a:gridCol w="1980000">
                  <a:extLst>
                    <a:ext uri="{9D8B030D-6E8A-4147-A177-3AD203B41FA5}">
                      <a16:colId xmlns:a16="http://schemas.microsoft.com/office/drawing/2014/main" val="20007"/>
                    </a:ext>
                  </a:extLst>
                </a:gridCol>
              </a:tblGrid>
              <a:tr h="760338">
                <a:tc gridSpan="8">
                  <a:txBody>
                    <a:bodyPr/>
                    <a:lstStyle/>
                    <a:p>
                      <a:pPr algn="ctr" fontAlgn="ctr"/>
                      <a:r>
                        <a:rPr lang="tr-TR" sz="1200" b="1" i="0" u="none" strike="noStrike" dirty="0">
                          <a:solidFill>
                            <a:srgbClr val="000000"/>
                          </a:solidFill>
                          <a:latin typeface="Calibri"/>
                        </a:rPr>
                        <a:t>2017 Yükseköğretim Kurumlarına Geçiş Sınavı Sonucunda En Çok Tercih Edilen Bölümler</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37801">
                <a:tc rowSpan="3">
                  <a:txBody>
                    <a:bodyPr/>
                    <a:lstStyle/>
                    <a:p>
                      <a:pPr algn="ctr" fontAlgn="ctr"/>
                      <a:r>
                        <a:rPr lang="tr-TR" sz="600" b="1" i="0" u="none" strike="noStrike">
                          <a:solidFill>
                            <a:srgbClr val="000000"/>
                          </a:solidFill>
                          <a:latin typeface="Calibri"/>
                        </a:rPr>
                        <a:t>Sıra No</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1200" b="1" i="0" u="none" strike="noStrike">
                          <a:solidFill>
                            <a:srgbClr val="000000"/>
                          </a:solidFill>
                          <a:latin typeface="Calibri"/>
                        </a:rPr>
                        <a:t>Bölüm (1)</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ctr" fontAlgn="ctr"/>
                      <a:r>
                        <a:rPr lang="tr-TR" sz="1200" b="1" i="0" u="none" strike="noStrike" dirty="0">
                          <a:solidFill>
                            <a:srgbClr val="333333"/>
                          </a:solidFill>
                          <a:latin typeface="Arial"/>
                        </a:rPr>
                        <a:t>Sıralama Düzeyinde En Son Alınan Öğrenci (2)</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537801">
                <a:tc vMerge="1">
                  <a:txBody>
                    <a:bodyPr/>
                    <a:lstStyle/>
                    <a:p>
                      <a:endParaRPr lang="tr-TR"/>
                    </a:p>
                  </a:txBody>
                  <a:tcPr/>
                </a:tc>
                <a:tc vMerge="1">
                  <a:txBody>
                    <a:bodyPr/>
                    <a:lstStyle/>
                    <a:p>
                      <a:endParaRPr lang="tr-TR"/>
                    </a:p>
                  </a:txBody>
                  <a:tcPr/>
                </a:tc>
                <a:tc gridSpan="6">
                  <a:txBody>
                    <a:bodyPr/>
                    <a:lstStyle/>
                    <a:p>
                      <a:pPr algn="ctr" fontAlgn="ctr"/>
                      <a:r>
                        <a:rPr lang="tr-TR" sz="3600" b="1" i="0" u="none" strike="noStrike" dirty="0">
                          <a:solidFill>
                            <a:srgbClr val="333333"/>
                          </a:solidFill>
                          <a:latin typeface="Arial"/>
                        </a:rPr>
                        <a:t>Vakıf (Özel)</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val="10002"/>
                  </a:ext>
                </a:extLst>
              </a:tr>
              <a:tr h="537801">
                <a:tc vMerge="1">
                  <a:txBody>
                    <a:bodyPr/>
                    <a:lstStyle/>
                    <a:p>
                      <a:endParaRPr lang="tr-TR"/>
                    </a:p>
                  </a:txBody>
                  <a:tcPr/>
                </a:tc>
                <a:tc vMerge="1">
                  <a:txBody>
                    <a:bodyPr/>
                    <a:lstStyle/>
                    <a:p>
                      <a:endParaRPr lang="tr-TR"/>
                    </a:p>
                  </a:txBody>
                  <a:tcPr/>
                </a:tc>
                <a:tc>
                  <a:txBody>
                    <a:bodyPr/>
                    <a:lstStyle/>
                    <a:p>
                      <a:pPr algn="ctr" fontAlgn="ctr"/>
                      <a:r>
                        <a:rPr lang="tr-TR" sz="1200" b="1" i="0" u="none" strike="noStrike">
                          <a:solidFill>
                            <a:srgbClr val="333333"/>
                          </a:solidFill>
                          <a:latin typeface="Arial"/>
                        </a:rPr>
                        <a:t>En Yüksek Sıralama</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a:solidFill>
                            <a:srgbClr val="333333"/>
                          </a:solidFill>
                          <a:latin typeface="Arial"/>
                        </a:rPr>
                        <a:t>Yüzdelik dilim</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1" i="0" u="none" strike="noStrike">
                          <a:solidFill>
                            <a:srgbClr val="333333"/>
                          </a:solidFill>
                          <a:latin typeface="Arial"/>
                        </a:rPr>
                        <a:t>Üniversite</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1200" b="1" i="0" u="none" strike="noStrike" dirty="0">
                          <a:solidFill>
                            <a:srgbClr val="333333"/>
                          </a:solidFill>
                          <a:latin typeface="Arial"/>
                        </a:rPr>
                        <a:t>En Düşük Sıralama</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tr-TR" sz="1200" b="1" i="0" u="none" strike="noStrike" dirty="0">
                          <a:solidFill>
                            <a:srgbClr val="333333"/>
                          </a:solidFill>
                          <a:latin typeface="Arial"/>
                        </a:rPr>
                        <a:t>Yüzdelik dilim</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tr-TR" sz="1200" b="1" i="0" u="none" strike="noStrike">
                          <a:solidFill>
                            <a:srgbClr val="333333"/>
                          </a:solidFill>
                          <a:latin typeface="Arial"/>
                        </a:rPr>
                        <a:t>Üniversite</a:t>
                      </a:r>
                    </a:p>
                  </a:txBody>
                  <a:tcPr marL="5013" marR="5013" marT="50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287446">
                <a:tc>
                  <a:txBody>
                    <a:bodyPr/>
                    <a:lstStyle/>
                    <a:p>
                      <a:pPr algn="ctr" fontAlgn="b"/>
                      <a:r>
                        <a:rPr lang="tr-TR" sz="600" b="0" i="0" u="none" strike="noStrike">
                          <a:solidFill>
                            <a:srgbClr val="000000"/>
                          </a:solidFill>
                          <a:latin typeface="Calibri"/>
                        </a:rPr>
                        <a:t>1</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Hukuk Fakültesi</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111</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0,005</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KOÇ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129.567</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dirty="0">
                          <a:solidFill>
                            <a:srgbClr val="000000"/>
                          </a:solidFill>
                          <a:latin typeface="Calibri"/>
                        </a:rPr>
                        <a:t>5,72</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a:solidFill>
                            <a:srgbClr val="000000"/>
                          </a:solidFill>
                          <a:latin typeface="Calibri"/>
                        </a:rPr>
                        <a:t>ALTINBAŞ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287446">
                <a:tc>
                  <a:txBody>
                    <a:bodyPr/>
                    <a:lstStyle/>
                    <a:p>
                      <a:pPr algn="ctr" fontAlgn="b"/>
                      <a:r>
                        <a:rPr lang="tr-TR" sz="600" b="0" i="0" u="none" strike="noStrike">
                          <a:solidFill>
                            <a:srgbClr val="000000"/>
                          </a:solidFill>
                          <a:latin typeface="Calibri"/>
                        </a:rPr>
                        <a:t>2</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Tıp Fakültesi</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48</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0,002</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KOÇ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31.571</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dirty="0">
                          <a:solidFill>
                            <a:srgbClr val="000000"/>
                          </a:solidFill>
                          <a:latin typeface="Calibri"/>
                        </a:rPr>
                        <a:t>1,39</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a:solidFill>
                            <a:srgbClr val="000000"/>
                          </a:solidFill>
                          <a:latin typeface="Calibri"/>
                        </a:rPr>
                        <a:t>MALTEPE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543363">
                <a:tc>
                  <a:txBody>
                    <a:bodyPr/>
                    <a:lstStyle/>
                    <a:p>
                      <a:pPr algn="ctr" fontAlgn="b"/>
                      <a:r>
                        <a:rPr lang="tr-TR" sz="600" b="0" i="0" u="none" strike="noStrike">
                          <a:solidFill>
                            <a:srgbClr val="000000"/>
                          </a:solidFill>
                          <a:latin typeface="Calibri"/>
                        </a:rPr>
                        <a:t>3</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Rehberlik ve Psikolojik Danışmanlık</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22.407</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0,989</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BAHÇEŞEHİR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224.160</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dirty="0">
                          <a:solidFill>
                            <a:srgbClr val="000000"/>
                          </a:solidFill>
                          <a:latin typeface="Calibri"/>
                        </a:rPr>
                        <a:t>9,89</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a:solidFill>
                            <a:srgbClr val="000000"/>
                          </a:solidFill>
                          <a:latin typeface="Calibri"/>
                        </a:rPr>
                        <a:t>İSTANBUL SABAHATTİN ZAİM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365332">
                <a:tc>
                  <a:txBody>
                    <a:bodyPr/>
                    <a:lstStyle/>
                    <a:p>
                      <a:pPr algn="ctr" fontAlgn="b"/>
                      <a:r>
                        <a:rPr lang="tr-TR" sz="600" b="0" i="0" u="none" strike="noStrike">
                          <a:solidFill>
                            <a:srgbClr val="000000"/>
                          </a:solidFill>
                          <a:latin typeface="Calibri"/>
                        </a:rPr>
                        <a:t>4</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Mimarlık</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6.617</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0,292</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İHSAN DOĞRAMACI BİLKENT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197.445</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dirty="0">
                          <a:solidFill>
                            <a:srgbClr val="000000"/>
                          </a:solidFill>
                          <a:latin typeface="Calibri"/>
                        </a:rPr>
                        <a:t>8,71</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a:solidFill>
                            <a:srgbClr val="000000"/>
                          </a:solidFill>
                          <a:latin typeface="Calibri"/>
                        </a:rPr>
                        <a:t>İSTANBUL GEDİK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7"/>
                  </a:ext>
                </a:extLst>
              </a:tr>
              <a:tr h="287446">
                <a:tc>
                  <a:txBody>
                    <a:bodyPr/>
                    <a:lstStyle/>
                    <a:p>
                      <a:pPr algn="ctr" fontAlgn="b"/>
                      <a:r>
                        <a:rPr lang="tr-TR" sz="600" b="0" i="0" u="none" strike="noStrike">
                          <a:solidFill>
                            <a:srgbClr val="000000"/>
                          </a:solidFill>
                          <a:latin typeface="Calibri"/>
                        </a:rPr>
                        <a:t>5</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İnşaat Mühendisliği</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26.375</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1,164</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ÖZYEĞİN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238.927</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dirty="0">
                          <a:solidFill>
                            <a:srgbClr val="000000"/>
                          </a:solidFill>
                          <a:latin typeface="Calibri"/>
                        </a:rPr>
                        <a:t>10,54</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a:solidFill>
                            <a:srgbClr val="000000"/>
                          </a:solidFill>
                          <a:latin typeface="Calibri"/>
                        </a:rPr>
                        <a:t>İSTANBUL KÜLTÜR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8"/>
                  </a:ext>
                </a:extLst>
              </a:tr>
              <a:tr h="287446">
                <a:tc>
                  <a:txBody>
                    <a:bodyPr/>
                    <a:lstStyle/>
                    <a:p>
                      <a:pPr algn="ctr" fontAlgn="b"/>
                      <a:r>
                        <a:rPr lang="tr-TR" sz="600" b="0" i="0" u="none" strike="noStrike">
                          <a:solidFill>
                            <a:srgbClr val="000000"/>
                          </a:solidFill>
                          <a:latin typeface="Calibri"/>
                        </a:rPr>
                        <a:t>6</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Diş Hekimliği Fakültesi</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4.808</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0,212</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YEDİTEPE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47.820</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dirty="0">
                          <a:solidFill>
                            <a:srgbClr val="000000"/>
                          </a:solidFill>
                          <a:latin typeface="Calibri"/>
                        </a:rPr>
                        <a:t>2,11</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a:solidFill>
                            <a:srgbClr val="000000"/>
                          </a:solidFill>
                          <a:latin typeface="Calibri"/>
                        </a:rPr>
                        <a:t>BEYKENT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r h="287446">
                <a:tc>
                  <a:txBody>
                    <a:bodyPr/>
                    <a:lstStyle/>
                    <a:p>
                      <a:pPr algn="ctr" fontAlgn="b"/>
                      <a:r>
                        <a:rPr lang="tr-TR" sz="600" b="0" i="0" u="none" strike="noStrike">
                          <a:solidFill>
                            <a:srgbClr val="000000"/>
                          </a:solidFill>
                          <a:latin typeface="Calibri"/>
                        </a:rPr>
                        <a:t>7</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Sınıf Öğretmenliği</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74.198</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3,275</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TED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232.257</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dirty="0">
                          <a:solidFill>
                            <a:srgbClr val="000000"/>
                          </a:solidFill>
                          <a:latin typeface="Calibri"/>
                        </a:rPr>
                        <a:t>10,25</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a:solidFill>
                            <a:srgbClr val="000000"/>
                          </a:solidFill>
                          <a:latin typeface="Calibri"/>
                        </a:rPr>
                        <a:t>HASAN KALYONCU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0"/>
                  </a:ext>
                </a:extLst>
              </a:tr>
              <a:tr h="287446">
                <a:tc>
                  <a:txBody>
                    <a:bodyPr/>
                    <a:lstStyle/>
                    <a:p>
                      <a:pPr algn="ctr" fontAlgn="b"/>
                      <a:r>
                        <a:rPr lang="tr-TR" sz="600" b="0" i="0" u="none" strike="noStrike">
                          <a:solidFill>
                            <a:srgbClr val="000000"/>
                          </a:solidFill>
                          <a:latin typeface="Calibri"/>
                        </a:rPr>
                        <a:t>8</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Eczacılık Fakültesi</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19.294</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0,852</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YEDİTEPE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71.405</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a:solidFill>
                            <a:srgbClr val="000000"/>
                          </a:solidFill>
                          <a:latin typeface="Calibri"/>
                        </a:rPr>
                        <a:t>3,15</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dirty="0">
                          <a:solidFill>
                            <a:srgbClr val="000000"/>
                          </a:solidFill>
                          <a:latin typeface="Calibri"/>
                        </a:rPr>
                        <a:t>ALTINBAŞ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1"/>
                  </a:ext>
                </a:extLst>
              </a:tr>
              <a:tr h="287446">
                <a:tc>
                  <a:txBody>
                    <a:bodyPr/>
                    <a:lstStyle/>
                    <a:p>
                      <a:pPr algn="ctr" fontAlgn="b"/>
                      <a:r>
                        <a:rPr lang="tr-TR" sz="600" b="0" i="0" u="none" strike="noStrike">
                          <a:solidFill>
                            <a:srgbClr val="000000"/>
                          </a:solidFill>
                          <a:latin typeface="Calibri"/>
                        </a:rPr>
                        <a:t>9</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Psikoloji</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422</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0,019</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KOÇ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500.970</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a:solidFill>
                            <a:srgbClr val="000000"/>
                          </a:solidFill>
                          <a:latin typeface="Calibri"/>
                        </a:rPr>
                        <a:t>22,11</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dirty="0">
                          <a:solidFill>
                            <a:srgbClr val="000000"/>
                          </a:solidFill>
                          <a:latin typeface="Calibri"/>
                        </a:rPr>
                        <a:t>İSTİNYE ÜNİVERSİTESİ</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2"/>
                  </a:ext>
                </a:extLst>
              </a:tr>
              <a:tr h="287446">
                <a:tc>
                  <a:txBody>
                    <a:bodyPr/>
                    <a:lstStyle/>
                    <a:p>
                      <a:pPr algn="ctr" fontAlgn="b"/>
                      <a:r>
                        <a:rPr lang="tr-TR" sz="600" b="0" i="0" u="none" strike="noStrike">
                          <a:solidFill>
                            <a:srgbClr val="000000"/>
                          </a:solidFill>
                          <a:latin typeface="Calibri"/>
                        </a:rPr>
                        <a:t>10</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latin typeface="Calibri"/>
                        </a:rPr>
                        <a:t>Hemşirelik</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b"/>
                      <a:r>
                        <a:rPr lang="tr-TR" sz="1200" b="1" i="0" u="none" strike="noStrike">
                          <a:solidFill>
                            <a:srgbClr val="000000"/>
                          </a:solidFill>
                          <a:latin typeface="Calibri"/>
                        </a:rPr>
                        <a:t>79.017</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3,487</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1" i="0" u="none" strike="noStrike">
                          <a:solidFill>
                            <a:srgbClr val="000000"/>
                          </a:solidFill>
                          <a:latin typeface="Calibri"/>
                        </a:rPr>
                        <a:t>İSTANBUL MEDİPOL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1200" b="1" i="0" u="none" strike="noStrike">
                          <a:solidFill>
                            <a:srgbClr val="000000"/>
                          </a:solidFill>
                          <a:latin typeface="Calibri"/>
                        </a:rPr>
                        <a:t>729.711</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tr-TR" sz="1200" b="1" i="0" u="none" strike="noStrike">
                          <a:solidFill>
                            <a:srgbClr val="000000"/>
                          </a:solidFill>
                          <a:latin typeface="Calibri"/>
                        </a:rPr>
                        <a:t>32,20</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tr-TR" sz="1200" b="1" i="0" u="none" strike="noStrike" dirty="0">
                          <a:solidFill>
                            <a:srgbClr val="000000"/>
                          </a:solidFill>
                          <a:latin typeface="Calibri"/>
                        </a:rPr>
                        <a:t>HALİÇ ÜNİVERSİTESİ  </a:t>
                      </a:r>
                    </a:p>
                  </a:txBody>
                  <a:tcPr marL="5013" marR="5013" marT="50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13"/>
                  </a:ext>
                </a:extLst>
              </a:tr>
              <a:tr h="185447">
                <a:tc>
                  <a:txBody>
                    <a:bodyPr/>
                    <a:lstStyle/>
                    <a:p>
                      <a:pPr algn="l" fontAlgn="b"/>
                      <a:endParaRPr lang="tr-TR" sz="600" b="0" i="0" u="none" strike="noStrike">
                        <a:solidFill>
                          <a:srgbClr val="000000"/>
                        </a:solidFill>
                        <a:latin typeface="Calibri"/>
                      </a:endParaRPr>
                    </a:p>
                  </a:txBody>
                  <a:tcPr marL="5013" marR="5013" marT="50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latin typeface="Calibri"/>
                      </a:endParaRPr>
                    </a:p>
                  </a:txBody>
                  <a:tcPr marL="5013" marR="5013" marT="50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tr-TR" sz="1200" b="0" i="0" u="none" strike="noStrike">
                        <a:solidFill>
                          <a:srgbClr val="000000"/>
                        </a:solidFill>
                        <a:latin typeface="Calibri"/>
                      </a:endParaRPr>
                    </a:p>
                  </a:txBody>
                  <a:tcPr marL="5013" marR="5013" marT="50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tr-TR" sz="1200" b="0" i="0" u="none" strike="noStrike">
                        <a:solidFill>
                          <a:srgbClr val="000000"/>
                        </a:solidFill>
                        <a:latin typeface="Calibri"/>
                      </a:endParaRPr>
                    </a:p>
                  </a:txBody>
                  <a:tcPr marL="5013" marR="5013" marT="50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latin typeface="Calibri"/>
                      </a:endParaRPr>
                    </a:p>
                  </a:txBody>
                  <a:tcPr marL="5013" marR="5013" marT="50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tr-TR" sz="1200" b="0" i="0" u="none" strike="noStrike">
                        <a:solidFill>
                          <a:srgbClr val="000000"/>
                        </a:solidFill>
                        <a:latin typeface="Calibri"/>
                      </a:endParaRPr>
                    </a:p>
                  </a:txBody>
                  <a:tcPr marL="5013" marR="5013" marT="50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tr-TR" sz="1200" b="0" i="0" u="none" strike="noStrike">
                        <a:solidFill>
                          <a:srgbClr val="000000"/>
                        </a:solidFill>
                        <a:latin typeface="Calibri"/>
                      </a:endParaRPr>
                    </a:p>
                  </a:txBody>
                  <a:tcPr marL="5013" marR="5013" marT="50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dirty="0">
                        <a:solidFill>
                          <a:srgbClr val="000000"/>
                        </a:solidFill>
                        <a:latin typeface="Calibri"/>
                      </a:endParaRPr>
                    </a:p>
                  </a:txBody>
                  <a:tcPr marL="5013" marR="5013" marT="501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4"/>
                  </a:ext>
                </a:extLst>
              </a:tr>
              <a:tr h="216974">
                <a:tc>
                  <a:txBody>
                    <a:bodyPr/>
                    <a:lstStyle/>
                    <a:p>
                      <a:pPr algn="l" fontAlgn="b"/>
                      <a:endParaRPr lang="tr-TR" sz="600" b="0" i="0" u="none" strike="noStrike" dirty="0">
                        <a:solidFill>
                          <a:srgbClr val="000000"/>
                        </a:solidFill>
                        <a:latin typeface="Calibri"/>
                      </a:endParaRPr>
                    </a:p>
                  </a:txBody>
                  <a:tcPr marL="5013" marR="5013" marT="5013" marB="0" anchor="b">
                    <a:lnL>
                      <a:noFill/>
                    </a:lnL>
                    <a:lnR>
                      <a:noFill/>
                    </a:lnR>
                    <a:lnT>
                      <a:noFill/>
                    </a:lnT>
                    <a:lnB>
                      <a:noFill/>
                    </a:lnB>
                  </a:tcPr>
                </a:tc>
                <a:tc gridSpan="3">
                  <a:txBody>
                    <a:bodyPr/>
                    <a:lstStyle/>
                    <a:p>
                      <a:pPr algn="ctr" fontAlgn="b"/>
                      <a:r>
                        <a:rPr lang="tr-TR" sz="1200" b="0" i="0" u="none" strike="noStrike" dirty="0">
                          <a:solidFill>
                            <a:srgbClr val="000000"/>
                          </a:solidFill>
                          <a:latin typeface="Calibri"/>
                        </a:rPr>
                        <a:t>Not:2017 yılında 2.265.844 aday sınava girmiştir</a:t>
                      </a:r>
                    </a:p>
                  </a:txBody>
                  <a:tcPr marL="5013" marR="5013" marT="5013" marB="0" anchor="b">
                    <a:lnL>
                      <a:noFill/>
                    </a:lnL>
                    <a:lnR>
                      <a:noFill/>
                    </a:lnR>
                    <a:lnT>
                      <a:noFill/>
                    </a:lnT>
                    <a:lnB>
                      <a:noFill/>
                    </a:lnB>
                    <a:solidFill>
                      <a:srgbClr val="E46D0A"/>
                    </a:solidFill>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ctr" fontAlgn="b"/>
                      <a:endParaRPr lang="tr-TR" sz="12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ctr" fontAlgn="b"/>
                      <a:endParaRPr lang="tr-TR" sz="12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l" fontAlgn="b"/>
                      <a:endParaRPr lang="tr-TR" sz="1200" b="0" i="0" u="none" strike="noStrike" dirty="0">
                        <a:solidFill>
                          <a:srgbClr val="000000"/>
                        </a:solidFill>
                        <a:latin typeface="Calibri"/>
                      </a:endParaRPr>
                    </a:p>
                  </a:txBody>
                  <a:tcPr marL="5013" marR="5013" marT="5013" marB="0" anchor="b">
                    <a:lnL>
                      <a:noFill/>
                    </a:lnL>
                    <a:lnR>
                      <a:noFill/>
                    </a:lnR>
                    <a:lnT>
                      <a:noFill/>
                    </a:lnT>
                    <a:lnB>
                      <a:noFill/>
                    </a:lnB>
                  </a:tcPr>
                </a:tc>
                <a:extLst>
                  <a:ext uri="{0D108BD9-81ED-4DB2-BD59-A6C34878D82A}">
                    <a16:rowId xmlns:a16="http://schemas.microsoft.com/office/drawing/2014/main" val="10015"/>
                  </a:ext>
                </a:extLst>
              </a:tr>
              <a:tr h="216974">
                <a:tc>
                  <a:txBody>
                    <a:bodyPr/>
                    <a:lstStyle/>
                    <a:p>
                      <a:pPr algn="l"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l" fontAlgn="b"/>
                      <a:endParaRPr lang="tr-TR" sz="7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l" fontAlgn="b"/>
                      <a:endParaRPr lang="tr-TR" sz="7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ctr"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l"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ctr"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ctr"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l" fontAlgn="b"/>
                      <a:endParaRPr lang="tr-TR" sz="600" b="0" i="0" u="none" strike="noStrike" dirty="0">
                        <a:solidFill>
                          <a:srgbClr val="000000"/>
                        </a:solidFill>
                        <a:latin typeface="Calibri"/>
                      </a:endParaRPr>
                    </a:p>
                  </a:txBody>
                  <a:tcPr marL="5013" marR="5013" marT="5013" marB="0" anchor="b">
                    <a:lnL>
                      <a:noFill/>
                    </a:lnL>
                    <a:lnR>
                      <a:noFill/>
                    </a:lnR>
                    <a:lnT>
                      <a:noFill/>
                    </a:lnT>
                    <a:lnB>
                      <a:noFill/>
                    </a:lnB>
                  </a:tcPr>
                </a:tc>
                <a:extLst>
                  <a:ext uri="{0D108BD9-81ED-4DB2-BD59-A6C34878D82A}">
                    <a16:rowId xmlns:a16="http://schemas.microsoft.com/office/drawing/2014/main" val="10016"/>
                  </a:ext>
                </a:extLst>
              </a:tr>
              <a:tr h="185447">
                <a:tc>
                  <a:txBody>
                    <a:bodyPr/>
                    <a:lstStyle/>
                    <a:p>
                      <a:pPr algn="l"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gridSpan="4">
                  <a:txBody>
                    <a:bodyPr/>
                    <a:lstStyle/>
                    <a:p>
                      <a:pPr algn="l" fontAlgn="b"/>
                      <a:r>
                        <a:rPr lang="tr-TR" sz="600" b="0" i="0" u="none" strike="noStrike">
                          <a:solidFill>
                            <a:srgbClr val="000000"/>
                          </a:solidFill>
                          <a:latin typeface="Calibri"/>
                        </a:rPr>
                        <a:t>(1)https://www.puanlar.net/en-cok-tercih-edilen-universite-bolumleri/</a:t>
                      </a:r>
                    </a:p>
                  </a:txBody>
                  <a:tcPr marL="5013" marR="5013" marT="5013"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ctr"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l" fontAlgn="b"/>
                      <a:endParaRPr lang="tr-TR" sz="600" b="0" i="0" u="none" strike="noStrike" dirty="0">
                        <a:solidFill>
                          <a:srgbClr val="000000"/>
                        </a:solidFill>
                        <a:latin typeface="Calibri"/>
                      </a:endParaRPr>
                    </a:p>
                  </a:txBody>
                  <a:tcPr marL="5013" marR="5013" marT="5013" marB="0" anchor="b">
                    <a:lnL>
                      <a:noFill/>
                    </a:lnL>
                    <a:lnR>
                      <a:noFill/>
                    </a:lnR>
                    <a:lnT>
                      <a:noFill/>
                    </a:lnT>
                    <a:lnB>
                      <a:noFill/>
                    </a:lnB>
                  </a:tcPr>
                </a:tc>
                <a:extLst>
                  <a:ext uri="{0D108BD9-81ED-4DB2-BD59-A6C34878D82A}">
                    <a16:rowId xmlns:a16="http://schemas.microsoft.com/office/drawing/2014/main" val="10017"/>
                  </a:ext>
                </a:extLst>
              </a:tr>
              <a:tr h="185447">
                <a:tc>
                  <a:txBody>
                    <a:bodyPr/>
                    <a:lstStyle/>
                    <a:p>
                      <a:pPr algn="l"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gridSpan="3">
                  <a:txBody>
                    <a:bodyPr/>
                    <a:lstStyle/>
                    <a:p>
                      <a:pPr algn="l" fontAlgn="b"/>
                      <a:r>
                        <a:rPr lang="tr-TR" sz="600" b="0" i="0" u="none" strike="noStrike">
                          <a:solidFill>
                            <a:srgbClr val="000000"/>
                          </a:solidFill>
                          <a:latin typeface="Calibri"/>
                        </a:rPr>
                        <a:t>(2)https://yokatlas.yok.gov.tr/tercih-sihirbazi-t4-tablo.php?p=ea</a:t>
                      </a:r>
                    </a:p>
                  </a:txBody>
                  <a:tcPr marL="5013" marR="5013" marT="5013" marB="0" anchor="b">
                    <a:lnL>
                      <a:noFill/>
                    </a:lnL>
                    <a:lnR>
                      <a:noFill/>
                    </a:lnR>
                    <a:lnT>
                      <a:noFill/>
                    </a:lnT>
                    <a:lnB>
                      <a:noFill/>
                    </a:lnB>
                  </a:tcPr>
                </a:tc>
                <a:tc hMerge="1">
                  <a:txBody>
                    <a:bodyPr/>
                    <a:lstStyle/>
                    <a:p>
                      <a:endParaRPr lang="tr-TR"/>
                    </a:p>
                  </a:txBody>
                  <a:tcPr/>
                </a:tc>
                <a:tc hMerge="1">
                  <a:txBody>
                    <a:bodyPr/>
                    <a:lstStyle/>
                    <a:p>
                      <a:endParaRPr lang="tr-TR"/>
                    </a:p>
                  </a:txBody>
                  <a:tcPr/>
                </a:tc>
                <a:tc>
                  <a:txBody>
                    <a:bodyPr/>
                    <a:lstStyle/>
                    <a:p>
                      <a:pPr algn="l"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ctr"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ctr" fontAlgn="b"/>
                      <a:endParaRPr lang="tr-TR" sz="600" b="0" i="0" u="none" strike="noStrike">
                        <a:solidFill>
                          <a:srgbClr val="000000"/>
                        </a:solidFill>
                        <a:latin typeface="Calibri"/>
                      </a:endParaRPr>
                    </a:p>
                  </a:txBody>
                  <a:tcPr marL="5013" marR="5013" marT="5013" marB="0" anchor="b">
                    <a:lnL>
                      <a:noFill/>
                    </a:lnL>
                    <a:lnR>
                      <a:noFill/>
                    </a:lnR>
                    <a:lnT>
                      <a:noFill/>
                    </a:lnT>
                    <a:lnB>
                      <a:noFill/>
                    </a:lnB>
                  </a:tcPr>
                </a:tc>
                <a:tc>
                  <a:txBody>
                    <a:bodyPr/>
                    <a:lstStyle/>
                    <a:p>
                      <a:pPr algn="l" fontAlgn="b"/>
                      <a:endParaRPr lang="tr-TR" sz="600" b="0" i="0" u="none" strike="noStrike" dirty="0">
                        <a:solidFill>
                          <a:srgbClr val="000000"/>
                        </a:solidFill>
                        <a:latin typeface="Calibri"/>
                      </a:endParaRPr>
                    </a:p>
                  </a:txBody>
                  <a:tcPr marL="5013" marR="5013" marT="5013" marB="0" anchor="b">
                    <a:lnL>
                      <a:noFill/>
                    </a:lnL>
                    <a:lnR>
                      <a:noFill/>
                    </a:lnR>
                    <a:lnT>
                      <a:noFill/>
                    </a:lnT>
                    <a:lnB>
                      <a:noFill/>
                    </a:lnB>
                  </a:tcPr>
                </a:tc>
                <a:extLst>
                  <a:ext uri="{0D108BD9-81ED-4DB2-BD59-A6C34878D82A}">
                    <a16:rowId xmlns:a16="http://schemas.microsoft.com/office/drawing/2014/main" val="10018"/>
                  </a:ext>
                </a:extLst>
              </a:tr>
            </a:tbl>
          </a:graphicData>
        </a:graphic>
      </p:graphicFrame>
      <p:sp>
        <p:nvSpPr>
          <p:cNvPr id="3" name="Veri Yer Tutucusu 2">
            <a:extLst>
              <a:ext uri="{FF2B5EF4-FFF2-40B4-BE49-F238E27FC236}">
                <a16:creationId xmlns:a16="http://schemas.microsoft.com/office/drawing/2014/main" id="{436C74A6-3F20-48E4-431B-920BB41CCCC5}"/>
              </a:ext>
            </a:extLst>
          </p:cNvPr>
          <p:cNvSpPr>
            <a:spLocks noGrp="1"/>
          </p:cNvSpPr>
          <p:nvPr>
            <p:ph type="dt" sz="half" idx="10"/>
          </p:nvPr>
        </p:nvSpPr>
        <p:spPr/>
        <p:txBody>
          <a:bodyPr/>
          <a:lstStyle/>
          <a:p>
            <a:fld id="{4F80FDD3-32D1-40FD-9CD2-10F06A3F0A78}" type="datetime8">
              <a:rPr lang="tr-TR" smtClean="0"/>
              <a:t>19.06.2023 12:30</a:t>
            </a:fld>
            <a:endParaRPr lang="tr-TR"/>
          </a:p>
        </p:txBody>
      </p:sp>
      <p:sp>
        <p:nvSpPr>
          <p:cNvPr id="4" name="Slayt Numarası Yer Tutucusu 3">
            <a:extLst>
              <a:ext uri="{FF2B5EF4-FFF2-40B4-BE49-F238E27FC236}">
                <a16:creationId xmlns:a16="http://schemas.microsoft.com/office/drawing/2014/main" id="{A780DEF3-0077-883B-A1BF-072FFDB2BA10}"/>
              </a:ext>
            </a:extLst>
          </p:cNvPr>
          <p:cNvSpPr>
            <a:spLocks noGrp="1"/>
          </p:cNvSpPr>
          <p:nvPr>
            <p:ph type="sldNum" sz="quarter" idx="12"/>
          </p:nvPr>
        </p:nvSpPr>
        <p:spPr/>
        <p:txBody>
          <a:bodyPr/>
          <a:lstStyle/>
          <a:p>
            <a:fld id="{C56BB682-17DB-4D10-BB77-1BFF1DDE9014}" type="slidenum">
              <a:rPr lang="tr-TR" smtClean="0"/>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YÜKSEK ÖĞRETİMDE DURUM</a:t>
            </a:r>
            <a:endParaRPr lang="tr-TR" dirty="0"/>
          </a:p>
        </p:txBody>
      </p:sp>
      <p:sp>
        <p:nvSpPr>
          <p:cNvPr id="3" name="2 İçerik Yer Tutucusu"/>
          <p:cNvSpPr>
            <a:spLocks noGrp="1"/>
          </p:cNvSpPr>
          <p:nvPr>
            <p:ph idx="1"/>
          </p:nvPr>
        </p:nvSpPr>
        <p:spPr/>
        <p:txBody>
          <a:bodyPr/>
          <a:lstStyle/>
          <a:p>
            <a:r>
              <a:rPr lang="tr-TR" dirty="0"/>
              <a:t>Bu verilerden de anlaşılacağı gibi en çok tercih edilen 10 bölüme %10’luk başarı dilimine girebilen öğrenciler yerleşebilmektedir.</a:t>
            </a:r>
          </a:p>
          <a:p>
            <a:r>
              <a:rPr lang="tr-TR" dirty="0"/>
              <a:t>Yani %10’luk dilime giremeyen öğrencilerin tercih edecekleri bölümlerin iş imkanları İŞKUR verilerine göre daha sınırlı olduğu görülmüştür.</a:t>
            </a:r>
          </a:p>
        </p:txBody>
      </p:sp>
      <p:sp>
        <p:nvSpPr>
          <p:cNvPr id="4" name="Veri Yer Tutucusu 3">
            <a:extLst>
              <a:ext uri="{FF2B5EF4-FFF2-40B4-BE49-F238E27FC236}">
                <a16:creationId xmlns:a16="http://schemas.microsoft.com/office/drawing/2014/main" id="{31785B8E-D68E-0F56-E328-B750D0415BF6}"/>
              </a:ext>
            </a:extLst>
          </p:cNvPr>
          <p:cNvSpPr>
            <a:spLocks noGrp="1"/>
          </p:cNvSpPr>
          <p:nvPr>
            <p:ph type="dt" sz="half" idx="10"/>
          </p:nvPr>
        </p:nvSpPr>
        <p:spPr/>
        <p:txBody>
          <a:bodyPr/>
          <a:lstStyle/>
          <a:p>
            <a:fld id="{6F5DEC8D-8265-4D6A-A573-20AE3511D4AD}" type="datetime8">
              <a:rPr lang="tr-TR" smtClean="0"/>
              <a:t>19.06.2023 12:30</a:t>
            </a:fld>
            <a:endParaRPr lang="tr-TR"/>
          </a:p>
        </p:txBody>
      </p:sp>
      <p:sp>
        <p:nvSpPr>
          <p:cNvPr id="5" name="Slayt Numarası Yer Tutucusu 4">
            <a:extLst>
              <a:ext uri="{FF2B5EF4-FFF2-40B4-BE49-F238E27FC236}">
                <a16:creationId xmlns:a16="http://schemas.microsoft.com/office/drawing/2014/main" id="{4AAD4611-4CAA-DE13-AA01-6836C44B9C47}"/>
              </a:ext>
            </a:extLst>
          </p:cNvPr>
          <p:cNvSpPr>
            <a:spLocks noGrp="1"/>
          </p:cNvSpPr>
          <p:nvPr>
            <p:ph type="sldNum" sz="quarter" idx="12"/>
          </p:nvPr>
        </p:nvSpPr>
        <p:spPr/>
        <p:txBody>
          <a:bodyPr/>
          <a:lstStyle/>
          <a:p>
            <a:fld id="{C56BB682-17DB-4D10-BB77-1BFF1DDE9014}" type="slidenum">
              <a:rPr lang="tr-TR" smtClean="0"/>
              <a:pPr/>
              <a:t>37</a:t>
            </a:fld>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rPr>
              <a:t>YÜKSEK ÖĞRETİMDE DURUM</a:t>
            </a:r>
            <a:endParaRPr lang="tr-TR" dirty="0"/>
          </a:p>
        </p:txBody>
      </p:sp>
      <p:sp>
        <p:nvSpPr>
          <p:cNvPr id="3" name="2 İçerik Yer Tutucusu"/>
          <p:cNvSpPr>
            <a:spLocks noGrp="1"/>
          </p:cNvSpPr>
          <p:nvPr>
            <p:ph idx="1"/>
          </p:nvPr>
        </p:nvSpPr>
        <p:spPr>
          <a:xfrm>
            <a:off x="457200" y="1196752"/>
            <a:ext cx="8229600" cy="4929411"/>
          </a:xfrm>
        </p:spPr>
        <p:txBody>
          <a:bodyPr/>
          <a:lstStyle/>
          <a:p>
            <a:pPr marL="0" indent="0">
              <a:buNone/>
            </a:pPr>
            <a:r>
              <a:rPr lang="tr-TR" sz="4000" dirty="0">
                <a:solidFill>
                  <a:srgbClr val="FF0000"/>
                </a:solidFill>
              </a:rPr>
              <a:t>ÜNİVERSİTEDEN TERKLER:</a:t>
            </a:r>
          </a:p>
          <a:p>
            <a:r>
              <a:rPr lang="tr-TR" dirty="0"/>
              <a:t>İş imkanlarının sınırlı olduğu bölümlere önce yerleşiliyor, sonra terk ediliyor.</a:t>
            </a:r>
          </a:p>
          <a:p>
            <a:r>
              <a:rPr lang="tr-TR" dirty="0"/>
              <a:t>MEB in yaptığı araştırmaya göre son beş yılda kayıt yaptırıp okula başlayan, fakat daha sonra okuldan ayrılan 1.115.530 öğrenci olmuş.</a:t>
            </a:r>
          </a:p>
        </p:txBody>
      </p:sp>
      <p:sp>
        <p:nvSpPr>
          <p:cNvPr id="4" name="Veri Yer Tutucusu 3">
            <a:extLst>
              <a:ext uri="{FF2B5EF4-FFF2-40B4-BE49-F238E27FC236}">
                <a16:creationId xmlns:a16="http://schemas.microsoft.com/office/drawing/2014/main" id="{9B71B5F4-B782-07CE-FEEB-0E5517F81226}"/>
              </a:ext>
            </a:extLst>
          </p:cNvPr>
          <p:cNvSpPr>
            <a:spLocks noGrp="1"/>
          </p:cNvSpPr>
          <p:nvPr>
            <p:ph type="dt" sz="half" idx="10"/>
          </p:nvPr>
        </p:nvSpPr>
        <p:spPr/>
        <p:txBody>
          <a:bodyPr/>
          <a:lstStyle/>
          <a:p>
            <a:fld id="{B47861D0-37CF-4D10-A389-398661CAF44F}" type="datetime8">
              <a:rPr lang="tr-TR" smtClean="0"/>
              <a:t>19.06.2023 12:30</a:t>
            </a:fld>
            <a:endParaRPr lang="tr-TR"/>
          </a:p>
        </p:txBody>
      </p:sp>
      <p:sp>
        <p:nvSpPr>
          <p:cNvPr id="5" name="Slayt Numarası Yer Tutucusu 4">
            <a:extLst>
              <a:ext uri="{FF2B5EF4-FFF2-40B4-BE49-F238E27FC236}">
                <a16:creationId xmlns:a16="http://schemas.microsoft.com/office/drawing/2014/main" id="{FA13B4CA-29BB-86F7-390D-7743DBAD8C45}"/>
              </a:ext>
            </a:extLst>
          </p:cNvPr>
          <p:cNvSpPr>
            <a:spLocks noGrp="1"/>
          </p:cNvSpPr>
          <p:nvPr>
            <p:ph type="sldNum" sz="quarter" idx="12"/>
          </p:nvPr>
        </p:nvSpPr>
        <p:spPr/>
        <p:txBody>
          <a:bodyPr/>
          <a:lstStyle/>
          <a:p>
            <a:fld id="{C56BB682-17DB-4D10-BB77-1BFF1DDE9014}" type="slidenum">
              <a:rPr lang="tr-TR" smtClean="0"/>
              <a:pPr/>
              <a:t>38</a:t>
            </a:fld>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a:solidFill>
                  <a:srgbClr val="FF0000"/>
                </a:solidFill>
              </a:rPr>
              <a:t>YÜKSEK ÖĞRETİM MEZUNLARININ DURUMU</a:t>
            </a:r>
          </a:p>
        </p:txBody>
      </p:sp>
      <p:sp>
        <p:nvSpPr>
          <p:cNvPr id="3" name="2 İçerik Yer Tutucusu"/>
          <p:cNvSpPr>
            <a:spLocks noGrp="1"/>
          </p:cNvSpPr>
          <p:nvPr>
            <p:ph idx="1"/>
          </p:nvPr>
        </p:nvSpPr>
        <p:spPr>
          <a:xfrm>
            <a:off x="457200" y="1124744"/>
            <a:ext cx="8229600" cy="5075161"/>
          </a:xfrm>
        </p:spPr>
        <p:txBody>
          <a:bodyPr>
            <a:normAutofit lnSpcReduction="10000"/>
          </a:bodyPr>
          <a:lstStyle/>
          <a:p>
            <a:pPr>
              <a:buFont typeface="Wingdings" panose="05000000000000000000" pitchFamily="2" charset="2"/>
              <a:buChar char="Ø"/>
            </a:pPr>
            <a:r>
              <a:rPr lang="tr-TR" dirty="0"/>
              <a:t>Üniversiteye yerleşen gençlerimiz yaklaşık 22 ila 25 yaş civarında mezun olup iş hayatına hazır hale gelirler.</a:t>
            </a:r>
          </a:p>
          <a:p>
            <a:pPr>
              <a:buFont typeface="Wingdings" panose="05000000000000000000" pitchFamily="2" charset="2"/>
              <a:buChar char="Ø"/>
            </a:pPr>
            <a:r>
              <a:rPr lang="tr-TR" dirty="0"/>
              <a:t>Bu yaşa kadar istisnalar hariç gençler ne aile ekonomisine, ne de ülke ekonomisine katkıda bulunabilirler.</a:t>
            </a:r>
          </a:p>
          <a:p>
            <a:pPr>
              <a:buFont typeface="Wingdings" panose="05000000000000000000" pitchFamily="2" charset="2"/>
              <a:buChar char="Ø"/>
            </a:pPr>
            <a:r>
              <a:rPr lang="tr-TR" dirty="0"/>
              <a:t>Hep aileye bağımlıdırlar.</a:t>
            </a:r>
          </a:p>
          <a:p>
            <a:pPr>
              <a:buFont typeface="Wingdings" panose="05000000000000000000" pitchFamily="2" charset="2"/>
              <a:buChar char="Ø"/>
            </a:pPr>
            <a:r>
              <a:rPr lang="tr-TR" dirty="0"/>
              <a:t>Geçmiş yıllardaki verilere baktığımızda Üniversite mezunu gençlerin en çok Kamuda iş arayışına girdikleri görülmektedir.</a:t>
            </a:r>
          </a:p>
          <a:p>
            <a:pPr>
              <a:buFont typeface="Wingdings" panose="05000000000000000000" pitchFamily="2" charset="2"/>
              <a:buChar char="Ø"/>
            </a:pPr>
            <a:endParaRPr lang="tr-TR" dirty="0"/>
          </a:p>
        </p:txBody>
      </p:sp>
      <p:sp>
        <p:nvSpPr>
          <p:cNvPr id="4" name="Veri Yer Tutucusu 3">
            <a:extLst>
              <a:ext uri="{FF2B5EF4-FFF2-40B4-BE49-F238E27FC236}">
                <a16:creationId xmlns:a16="http://schemas.microsoft.com/office/drawing/2014/main" id="{24D8A277-3665-B088-5E5A-092B87BB53B9}"/>
              </a:ext>
            </a:extLst>
          </p:cNvPr>
          <p:cNvSpPr>
            <a:spLocks noGrp="1"/>
          </p:cNvSpPr>
          <p:nvPr>
            <p:ph type="dt" sz="half" idx="10"/>
          </p:nvPr>
        </p:nvSpPr>
        <p:spPr/>
        <p:txBody>
          <a:bodyPr/>
          <a:lstStyle/>
          <a:p>
            <a:fld id="{E2A46961-B3D5-4E98-A761-203306B7F1D7}" type="datetime8">
              <a:rPr lang="tr-TR" smtClean="0"/>
              <a:t>19.06.2023 12:30</a:t>
            </a:fld>
            <a:endParaRPr lang="tr-TR"/>
          </a:p>
        </p:txBody>
      </p:sp>
      <p:sp>
        <p:nvSpPr>
          <p:cNvPr id="5" name="Slayt Numarası Yer Tutucusu 4">
            <a:extLst>
              <a:ext uri="{FF2B5EF4-FFF2-40B4-BE49-F238E27FC236}">
                <a16:creationId xmlns:a16="http://schemas.microsoft.com/office/drawing/2014/main" id="{3B547C99-5933-1B5E-C1CC-0C39DB424FE1}"/>
              </a:ext>
            </a:extLst>
          </p:cNvPr>
          <p:cNvSpPr>
            <a:spLocks noGrp="1"/>
          </p:cNvSpPr>
          <p:nvPr>
            <p:ph type="sldNum" sz="quarter" idx="12"/>
          </p:nvPr>
        </p:nvSpPr>
        <p:spPr/>
        <p:txBody>
          <a:bodyPr/>
          <a:lstStyle/>
          <a:p>
            <a:fld id="{C56BB682-17DB-4D10-BB77-1BFF1DDE9014}" type="slidenum">
              <a:rPr lang="tr-TR" smtClean="0"/>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D1C99E3-931D-9539-3BDB-5AFD774D7CDF}"/>
              </a:ext>
            </a:extLst>
          </p:cNvPr>
          <p:cNvSpPr>
            <a:spLocks noGrp="1"/>
          </p:cNvSpPr>
          <p:nvPr>
            <p:ph type="dt" sz="half" idx="10"/>
          </p:nvPr>
        </p:nvSpPr>
        <p:spPr/>
        <p:txBody>
          <a:bodyPr/>
          <a:lstStyle/>
          <a:p>
            <a:fld id="{1481DBD7-B0F4-4758-B7E3-9C762D567042}" type="datetime8">
              <a:rPr lang="tr-TR" smtClean="0"/>
              <a:t>19.06.2023 12:30</a:t>
            </a:fld>
            <a:endParaRPr lang="tr-TR"/>
          </a:p>
        </p:txBody>
      </p:sp>
      <p:sp>
        <p:nvSpPr>
          <p:cNvPr id="3" name="Slayt Numarası Yer Tutucusu 2">
            <a:extLst>
              <a:ext uri="{FF2B5EF4-FFF2-40B4-BE49-F238E27FC236}">
                <a16:creationId xmlns:a16="http://schemas.microsoft.com/office/drawing/2014/main" id="{FB31BB4A-D702-1E37-4623-A002E9D5F17B}"/>
              </a:ext>
            </a:extLst>
          </p:cNvPr>
          <p:cNvSpPr>
            <a:spLocks noGrp="1"/>
          </p:cNvSpPr>
          <p:nvPr>
            <p:ph type="sldNum" sz="quarter" idx="12"/>
          </p:nvPr>
        </p:nvSpPr>
        <p:spPr/>
        <p:txBody>
          <a:bodyPr/>
          <a:lstStyle/>
          <a:p>
            <a:fld id="{C56BB682-17DB-4D10-BB77-1BFF1DDE9014}" type="slidenum">
              <a:rPr lang="tr-TR" smtClean="0"/>
              <a:pPr/>
              <a:t>4</a:t>
            </a:fld>
            <a:endParaRPr lang="tr-TR"/>
          </a:p>
        </p:txBody>
      </p:sp>
      <p:sp>
        <p:nvSpPr>
          <p:cNvPr id="4" name="İçerik Yer Tutucusu 3">
            <a:extLst>
              <a:ext uri="{FF2B5EF4-FFF2-40B4-BE49-F238E27FC236}">
                <a16:creationId xmlns:a16="http://schemas.microsoft.com/office/drawing/2014/main" id="{711A0366-3945-E17B-2B22-849B351D6058}"/>
              </a:ext>
            </a:extLst>
          </p:cNvPr>
          <p:cNvSpPr>
            <a:spLocks noGrp="1"/>
          </p:cNvSpPr>
          <p:nvPr>
            <p:ph idx="1"/>
          </p:nvPr>
        </p:nvSpPr>
        <p:spPr>
          <a:xfrm>
            <a:off x="457200" y="1351508"/>
            <a:ext cx="8229600" cy="4875263"/>
          </a:xfrm>
        </p:spPr>
        <p:txBody>
          <a:bodyPr/>
          <a:lstStyle/>
          <a:p>
            <a:pPr marL="0" indent="0">
              <a:buNone/>
            </a:pPr>
            <a:r>
              <a:rPr lang="tr-TR" b="0" i="0" dirty="0">
                <a:solidFill>
                  <a:srgbClr val="4D5156"/>
                </a:solidFill>
                <a:effectLst/>
                <a:latin typeface="Google Sans"/>
              </a:rPr>
              <a:t> </a:t>
            </a:r>
            <a:endParaRPr lang="tr-TR" dirty="0"/>
          </a:p>
        </p:txBody>
      </p:sp>
      <p:sp>
        <p:nvSpPr>
          <p:cNvPr id="5" name="Metin kutusu 4">
            <a:extLst>
              <a:ext uri="{FF2B5EF4-FFF2-40B4-BE49-F238E27FC236}">
                <a16:creationId xmlns:a16="http://schemas.microsoft.com/office/drawing/2014/main" id="{7F2B6C15-7855-37A8-63AE-22B82514EC83}"/>
              </a:ext>
            </a:extLst>
          </p:cNvPr>
          <p:cNvSpPr txBox="1"/>
          <p:nvPr/>
        </p:nvSpPr>
        <p:spPr>
          <a:xfrm>
            <a:off x="899592" y="404664"/>
            <a:ext cx="7344815" cy="584775"/>
          </a:xfrm>
          <a:prstGeom prst="rect">
            <a:avLst/>
          </a:prstGeom>
          <a:noFill/>
        </p:spPr>
        <p:txBody>
          <a:bodyPr wrap="square">
            <a:spAutoFit/>
          </a:bodyPr>
          <a:lstStyle/>
          <a:p>
            <a:r>
              <a:rPr lang="tr-TR" altLang="tr-TR" sz="3200" dirty="0">
                <a:solidFill>
                  <a:srgbClr val="FF3300"/>
                </a:solidFill>
                <a:latin typeface="Algerian" panose="04020705040A02060702" pitchFamily="82" charset="0"/>
              </a:rPr>
              <a:t>KARİYER YÖNETİMİ VE PLANLAMASI</a:t>
            </a:r>
            <a:endParaRPr lang="tr-TR" sz="3200" dirty="0"/>
          </a:p>
        </p:txBody>
      </p:sp>
      <p:sp>
        <p:nvSpPr>
          <p:cNvPr id="8" name="Metin kutusu 7">
            <a:extLst>
              <a:ext uri="{FF2B5EF4-FFF2-40B4-BE49-F238E27FC236}">
                <a16:creationId xmlns:a16="http://schemas.microsoft.com/office/drawing/2014/main" id="{8AD3ED81-2940-65B7-85E5-34DDDE1874B2}"/>
              </a:ext>
            </a:extLst>
          </p:cNvPr>
          <p:cNvSpPr txBox="1"/>
          <p:nvPr/>
        </p:nvSpPr>
        <p:spPr>
          <a:xfrm>
            <a:off x="1187625" y="1351508"/>
            <a:ext cx="6624734" cy="4154984"/>
          </a:xfrm>
          <a:prstGeom prst="rect">
            <a:avLst/>
          </a:prstGeom>
          <a:noFill/>
        </p:spPr>
        <p:txBody>
          <a:bodyPr wrap="square">
            <a:spAutoFit/>
          </a:bodyPr>
          <a:lstStyle/>
          <a:p>
            <a:r>
              <a:rPr lang="tr-TR" sz="4400" dirty="0">
                <a:latin typeface="Google Sans"/>
              </a:rPr>
              <a:t>İ</a:t>
            </a:r>
            <a:r>
              <a:rPr lang="tr-TR" sz="4400" b="0" i="0" dirty="0">
                <a:effectLst/>
                <a:latin typeface="Google Sans"/>
              </a:rPr>
              <a:t>ş hayatında hedeflenen nokta için en uygun yolun belirlenmesi sürecidir. </a:t>
            </a:r>
          </a:p>
          <a:p>
            <a:r>
              <a:rPr lang="tr-TR" sz="4400" b="0" i="0" dirty="0">
                <a:effectLst/>
                <a:latin typeface="Google Sans"/>
              </a:rPr>
              <a:t>Bu süreç mesleki eğilimler göz önünde bulundurularak planlanır ise verimli olur.</a:t>
            </a:r>
            <a:endParaRPr lang="tr-TR" sz="4400" dirty="0"/>
          </a:p>
        </p:txBody>
      </p:sp>
    </p:spTree>
    <p:extLst>
      <p:ext uri="{BB962C8B-B14F-4D97-AF65-F5344CB8AC3E}">
        <p14:creationId xmlns:p14="http://schemas.microsoft.com/office/powerpoint/2010/main" val="248989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1 Grafik"/>
          <p:cNvGraphicFramePr>
            <a:graphicFrameLocks noGrp="1"/>
          </p:cNvGraphicFramePr>
          <p:nvPr/>
        </p:nvGraphicFramePr>
        <p:xfrm>
          <a:off x="214282" y="285728"/>
          <a:ext cx="8596524" cy="6062035"/>
        </p:xfrm>
        <a:graphic>
          <a:graphicData uri="http://schemas.openxmlformats.org/drawingml/2006/chart">
            <c:chart xmlns:c="http://schemas.openxmlformats.org/drawingml/2006/chart" xmlns:r="http://schemas.openxmlformats.org/officeDocument/2006/relationships" r:id="rId2"/>
          </a:graphicData>
        </a:graphic>
      </p:graphicFrame>
      <p:sp>
        <p:nvSpPr>
          <p:cNvPr id="2" name="Veri Yer Tutucusu 1">
            <a:extLst>
              <a:ext uri="{FF2B5EF4-FFF2-40B4-BE49-F238E27FC236}">
                <a16:creationId xmlns:a16="http://schemas.microsoft.com/office/drawing/2014/main" id="{C5666BB6-C5C1-CDCF-2A20-0EC68A203DA1}"/>
              </a:ext>
            </a:extLst>
          </p:cNvPr>
          <p:cNvSpPr>
            <a:spLocks noGrp="1"/>
          </p:cNvSpPr>
          <p:nvPr>
            <p:ph type="dt" sz="half" idx="10"/>
          </p:nvPr>
        </p:nvSpPr>
        <p:spPr/>
        <p:txBody>
          <a:bodyPr/>
          <a:lstStyle/>
          <a:p>
            <a:fld id="{6CB18262-3A7D-4373-A6D6-5392FEEBE627}" type="datetime8">
              <a:rPr lang="tr-TR" smtClean="0"/>
              <a:t>19.06.2023 12:30</a:t>
            </a:fld>
            <a:endParaRPr lang="tr-TR"/>
          </a:p>
        </p:txBody>
      </p:sp>
      <p:sp>
        <p:nvSpPr>
          <p:cNvPr id="3" name="Slayt Numarası Yer Tutucusu 2">
            <a:extLst>
              <a:ext uri="{FF2B5EF4-FFF2-40B4-BE49-F238E27FC236}">
                <a16:creationId xmlns:a16="http://schemas.microsoft.com/office/drawing/2014/main" id="{E0100668-53E7-BE7B-D67A-17FC82DC96A8}"/>
              </a:ext>
            </a:extLst>
          </p:cNvPr>
          <p:cNvSpPr>
            <a:spLocks noGrp="1"/>
          </p:cNvSpPr>
          <p:nvPr>
            <p:ph type="sldNum" sz="quarter" idx="12"/>
          </p:nvPr>
        </p:nvSpPr>
        <p:spPr/>
        <p:txBody>
          <a:bodyPr/>
          <a:lstStyle/>
          <a:p>
            <a:fld id="{C56BB682-17DB-4D10-BB77-1BFF1DDE9014}" type="slidenum">
              <a:rPr lang="tr-TR" smtClean="0"/>
              <a:pPr/>
              <a:t>40</a:t>
            </a:fld>
            <a:endParaRPr lang="tr-TR"/>
          </a:p>
        </p:txBody>
      </p:sp>
    </p:spTree>
    <p:extLst>
      <p:ext uri="{BB962C8B-B14F-4D97-AF65-F5344CB8AC3E}">
        <p14:creationId xmlns:p14="http://schemas.microsoft.com/office/powerpoint/2010/main" val="3970779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000100" y="357167"/>
            <a:ext cx="7072362" cy="1143007"/>
          </a:xfrm>
        </p:spPr>
        <p:txBody>
          <a:bodyPr>
            <a:normAutofit/>
          </a:bodyPr>
          <a:lstStyle/>
          <a:p>
            <a:r>
              <a:rPr lang="tr-TR" sz="2400" b="1" dirty="0"/>
              <a:t>KPSS YE GİREN ADAY SAYILARI</a:t>
            </a:r>
            <a:br>
              <a:rPr lang="tr-TR" sz="2400" dirty="0"/>
            </a:br>
            <a:endParaRPr lang="tr-TR" sz="2400" dirty="0"/>
          </a:p>
        </p:txBody>
      </p:sp>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extLst>
              <p:ext uri="{D42A27DB-BD31-4B8C-83A1-F6EECF244321}">
                <p14:modId xmlns:p14="http://schemas.microsoft.com/office/powerpoint/2010/main" val="841536692"/>
              </p:ext>
            </p:extLst>
          </p:nvPr>
        </p:nvGraphicFramePr>
        <p:xfrm>
          <a:off x="251521" y="1124744"/>
          <a:ext cx="8280921" cy="5813525"/>
        </p:xfrm>
        <a:graphic>
          <a:graphicData uri="http://schemas.openxmlformats.org/drawingml/2006/table">
            <a:tbl>
              <a:tblPr firstRow="1" bandRow="1">
                <a:tableStyleId>{5C22544A-7EE6-4342-B048-85BDC9FD1C3A}</a:tableStyleId>
              </a:tblPr>
              <a:tblGrid>
                <a:gridCol w="2760307">
                  <a:extLst>
                    <a:ext uri="{9D8B030D-6E8A-4147-A177-3AD203B41FA5}">
                      <a16:colId xmlns:a16="http://schemas.microsoft.com/office/drawing/2014/main" val="20000"/>
                    </a:ext>
                  </a:extLst>
                </a:gridCol>
                <a:gridCol w="2760307">
                  <a:extLst>
                    <a:ext uri="{9D8B030D-6E8A-4147-A177-3AD203B41FA5}">
                      <a16:colId xmlns:a16="http://schemas.microsoft.com/office/drawing/2014/main" val="20001"/>
                    </a:ext>
                  </a:extLst>
                </a:gridCol>
                <a:gridCol w="2760307">
                  <a:extLst>
                    <a:ext uri="{9D8B030D-6E8A-4147-A177-3AD203B41FA5}">
                      <a16:colId xmlns:a16="http://schemas.microsoft.com/office/drawing/2014/main" val="3857618805"/>
                    </a:ext>
                  </a:extLst>
                </a:gridCol>
              </a:tblGrid>
              <a:tr h="809570">
                <a:tc>
                  <a:txBody>
                    <a:bodyPr/>
                    <a:lstStyle/>
                    <a:p>
                      <a:pPr>
                        <a:lnSpc>
                          <a:spcPct val="115000"/>
                        </a:lnSpc>
                        <a:spcAft>
                          <a:spcPts val="0"/>
                        </a:spcAft>
                      </a:pPr>
                      <a:endParaRPr lang="tr-TR" sz="4000" dirty="0">
                        <a:latin typeface="Calibri"/>
                        <a:ea typeface="Calibri"/>
                        <a:cs typeface="Times New Roman"/>
                      </a:endParaRPr>
                    </a:p>
                  </a:txBody>
                  <a:tcPr marL="68580" marR="68580" marT="0" marB="0"/>
                </a:tc>
                <a:tc>
                  <a:txBody>
                    <a:bodyPr/>
                    <a:lstStyle/>
                    <a:p>
                      <a:pPr>
                        <a:lnSpc>
                          <a:spcPct val="115000"/>
                        </a:lnSpc>
                        <a:spcAft>
                          <a:spcPts val="0"/>
                        </a:spcAft>
                      </a:pPr>
                      <a:r>
                        <a:rPr lang="tr-TR" sz="4000" dirty="0">
                          <a:latin typeface="Calibri"/>
                          <a:ea typeface="Calibri"/>
                          <a:cs typeface="Times New Roman"/>
                        </a:rPr>
                        <a:t>2018</a:t>
                      </a:r>
                    </a:p>
                  </a:txBody>
                  <a:tcPr marL="68580" marR="68580" marT="0" marB="0"/>
                </a:tc>
                <a:tc>
                  <a:txBody>
                    <a:bodyPr/>
                    <a:lstStyle/>
                    <a:p>
                      <a:pPr>
                        <a:lnSpc>
                          <a:spcPct val="115000"/>
                        </a:lnSpc>
                        <a:spcAft>
                          <a:spcPts val="0"/>
                        </a:spcAft>
                      </a:pPr>
                      <a:r>
                        <a:rPr lang="tr-TR" sz="4000" dirty="0">
                          <a:latin typeface="Calibri"/>
                          <a:ea typeface="Calibri"/>
                          <a:cs typeface="Times New Roman"/>
                        </a:rPr>
                        <a:t>2020</a:t>
                      </a:r>
                    </a:p>
                  </a:txBody>
                  <a:tcPr marL="68580" marR="68580" marT="0" marB="0"/>
                </a:tc>
                <a:extLst>
                  <a:ext uri="{0D108BD9-81ED-4DB2-BD59-A6C34878D82A}">
                    <a16:rowId xmlns:a16="http://schemas.microsoft.com/office/drawing/2014/main" val="1058602409"/>
                  </a:ext>
                </a:extLst>
              </a:tr>
              <a:tr h="1043642">
                <a:tc>
                  <a:txBody>
                    <a:bodyPr/>
                    <a:lstStyle/>
                    <a:p>
                      <a:pPr>
                        <a:lnSpc>
                          <a:spcPct val="115000"/>
                        </a:lnSpc>
                        <a:spcAft>
                          <a:spcPts val="0"/>
                        </a:spcAft>
                      </a:pPr>
                      <a:r>
                        <a:rPr lang="tr-TR" sz="3200" dirty="0">
                          <a:latin typeface="Calibri"/>
                          <a:ea typeface="Calibri"/>
                          <a:cs typeface="Times New Roman"/>
                        </a:rPr>
                        <a:t>Lisans mezunu</a:t>
                      </a:r>
                    </a:p>
                  </a:txBody>
                  <a:tcPr marL="68580" marR="68580" marT="0" marB="0"/>
                </a:tc>
                <a:tc>
                  <a:txBody>
                    <a:bodyPr/>
                    <a:lstStyle/>
                    <a:p>
                      <a:pPr>
                        <a:lnSpc>
                          <a:spcPct val="115000"/>
                        </a:lnSpc>
                        <a:spcAft>
                          <a:spcPts val="0"/>
                        </a:spcAft>
                      </a:pPr>
                      <a:r>
                        <a:rPr lang="tr-TR" sz="3200" dirty="0">
                          <a:solidFill>
                            <a:srgbClr val="000000"/>
                          </a:solidFill>
                          <a:latin typeface="Segoe UI"/>
                          <a:ea typeface="Calibri"/>
                          <a:cs typeface="Times New Roman"/>
                        </a:rPr>
                        <a:t>1.175.027</a:t>
                      </a:r>
                      <a:endParaRPr lang="tr-TR" sz="3200" dirty="0">
                        <a:latin typeface="Calibri"/>
                        <a:ea typeface="Calibri"/>
                        <a:cs typeface="Times New Roman"/>
                      </a:endParaRPr>
                    </a:p>
                  </a:txBody>
                  <a:tcPr marL="68580" marR="68580" marT="0" marB="0"/>
                </a:tc>
                <a:tc>
                  <a:txBody>
                    <a:bodyPr/>
                    <a:lstStyle/>
                    <a:p>
                      <a:pPr>
                        <a:lnSpc>
                          <a:spcPct val="115000"/>
                        </a:lnSpc>
                        <a:spcAft>
                          <a:spcPts val="0"/>
                        </a:spcAft>
                      </a:pPr>
                      <a:r>
                        <a:rPr lang="tr-TR" sz="4000" dirty="0">
                          <a:latin typeface="Calibri"/>
                          <a:ea typeface="Calibri"/>
                          <a:cs typeface="Times New Roman"/>
                        </a:rPr>
                        <a:t>1.305.675</a:t>
                      </a:r>
                    </a:p>
                  </a:txBody>
                  <a:tcPr marL="68580" marR="68580" marT="0" marB="0"/>
                </a:tc>
                <a:extLst>
                  <a:ext uri="{0D108BD9-81ED-4DB2-BD59-A6C34878D82A}">
                    <a16:rowId xmlns:a16="http://schemas.microsoft.com/office/drawing/2014/main" val="10000"/>
                  </a:ext>
                </a:extLst>
              </a:tr>
              <a:tr h="1043642">
                <a:tc>
                  <a:txBody>
                    <a:bodyPr/>
                    <a:lstStyle/>
                    <a:p>
                      <a:pPr>
                        <a:lnSpc>
                          <a:spcPct val="115000"/>
                        </a:lnSpc>
                        <a:spcAft>
                          <a:spcPts val="0"/>
                        </a:spcAft>
                      </a:pPr>
                      <a:r>
                        <a:rPr lang="tr-TR" sz="3200" dirty="0">
                          <a:latin typeface="Calibri"/>
                          <a:ea typeface="Calibri"/>
                          <a:cs typeface="Times New Roman"/>
                        </a:rPr>
                        <a:t>Ön lisans mezunu </a:t>
                      </a:r>
                    </a:p>
                  </a:txBody>
                  <a:tcPr marL="68580" marR="68580" marT="0" marB="0"/>
                </a:tc>
                <a:tc>
                  <a:txBody>
                    <a:bodyPr/>
                    <a:lstStyle/>
                    <a:p>
                      <a:pPr>
                        <a:lnSpc>
                          <a:spcPct val="115000"/>
                        </a:lnSpc>
                        <a:spcAft>
                          <a:spcPts val="0"/>
                        </a:spcAft>
                      </a:pPr>
                      <a:r>
                        <a:rPr lang="tr-TR" sz="3200" dirty="0">
                          <a:latin typeface="Calibri"/>
                          <a:ea typeface="Calibri"/>
                          <a:cs typeface="Times New Roman"/>
                        </a:rPr>
                        <a:t>1.280.111</a:t>
                      </a:r>
                    </a:p>
                  </a:txBody>
                  <a:tcPr marL="68580" marR="68580" marT="0" marB="0"/>
                </a:tc>
                <a:tc>
                  <a:txBody>
                    <a:bodyPr/>
                    <a:lstStyle/>
                    <a:p>
                      <a:pPr>
                        <a:lnSpc>
                          <a:spcPct val="115000"/>
                        </a:lnSpc>
                        <a:spcAft>
                          <a:spcPts val="0"/>
                        </a:spcAft>
                      </a:pPr>
                      <a:r>
                        <a:rPr lang="tr-TR" sz="4000" dirty="0">
                          <a:latin typeface="Calibri"/>
                          <a:ea typeface="Calibri"/>
                          <a:cs typeface="Times New Roman"/>
                        </a:rPr>
                        <a:t>921.842</a:t>
                      </a:r>
                    </a:p>
                  </a:txBody>
                  <a:tcPr marL="68580" marR="68580" marT="0" marB="0"/>
                </a:tc>
                <a:extLst>
                  <a:ext uri="{0D108BD9-81ED-4DB2-BD59-A6C34878D82A}">
                    <a16:rowId xmlns:a16="http://schemas.microsoft.com/office/drawing/2014/main" val="10001"/>
                  </a:ext>
                </a:extLst>
              </a:tr>
              <a:tr h="1669666">
                <a:tc>
                  <a:txBody>
                    <a:bodyPr/>
                    <a:lstStyle/>
                    <a:p>
                      <a:pPr>
                        <a:lnSpc>
                          <a:spcPct val="115000"/>
                        </a:lnSpc>
                        <a:spcAft>
                          <a:spcPts val="0"/>
                        </a:spcAft>
                      </a:pPr>
                      <a:r>
                        <a:rPr lang="tr-TR" sz="3200">
                          <a:latin typeface="Calibri"/>
                          <a:ea typeface="Calibri"/>
                          <a:cs typeface="Times New Roman"/>
                        </a:rPr>
                        <a:t>Ortaöğretim mezunu</a:t>
                      </a:r>
                    </a:p>
                  </a:txBody>
                  <a:tcPr marL="68580" marR="68580" marT="0" marB="0"/>
                </a:tc>
                <a:tc>
                  <a:txBody>
                    <a:bodyPr/>
                    <a:lstStyle/>
                    <a:p>
                      <a:pPr>
                        <a:lnSpc>
                          <a:spcPct val="115000"/>
                        </a:lnSpc>
                        <a:spcAft>
                          <a:spcPts val="0"/>
                        </a:spcAft>
                      </a:pPr>
                      <a:r>
                        <a:rPr lang="tr-TR" sz="3200" dirty="0">
                          <a:solidFill>
                            <a:srgbClr val="333333"/>
                          </a:solidFill>
                          <a:latin typeface="Arial"/>
                          <a:ea typeface="Calibri"/>
                          <a:cs typeface="Times New Roman"/>
                        </a:rPr>
                        <a:t>1.024.001</a:t>
                      </a:r>
                      <a:endParaRPr lang="tr-TR" sz="3200" dirty="0">
                        <a:latin typeface="Calibri"/>
                        <a:ea typeface="Calibri"/>
                        <a:cs typeface="Times New Roman"/>
                      </a:endParaRPr>
                    </a:p>
                  </a:txBody>
                  <a:tcPr marL="68580" marR="68580" marT="0" marB="0"/>
                </a:tc>
                <a:tc>
                  <a:txBody>
                    <a:bodyPr/>
                    <a:lstStyle/>
                    <a:p>
                      <a:pPr>
                        <a:lnSpc>
                          <a:spcPct val="115000"/>
                        </a:lnSpc>
                        <a:spcAft>
                          <a:spcPts val="0"/>
                        </a:spcAft>
                      </a:pPr>
                      <a:r>
                        <a:rPr lang="tr-TR" sz="4000" dirty="0">
                          <a:latin typeface="Calibri"/>
                          <a:ea typeface="Calibri"/>
                          <a:cs typeface="Times New Roman"/>
                        </a:rPr>
                        <a:t>ÖSYM sayıyı açıklamamıştır</a:t>
                      </a:r>
                    </a:p>
                  </a:txBody>
                  <a:tcPr marL="68580" marR="68580" marT="0" marB="0"/>
                </a:tc>
                <a:extLst>
                  <a:ext uri="{0D108BD9-81ED-4DB2-BD59-A6C34878D82A}">
                    <a16:rowId xmlns:a16="http://schemas.microsoft.com/office/drawing/2014/main" val="10002"/>
                  </a:ext>
                </a:extLst>
              </a:tr>
              <a:tr h="809570">
                <a:tc>
                  <a:txBody>
                    <a:bodyPr/>
                    <a:lstStyle/>
                    <a:p>
                      <a:pPr>
                        <a:lnSpc>
                          <a:spcPct val="115000"/>
                        </a:lnSpc>
                        <a:spcAft>
                          <a:spcPts val="0"/>
                        </a:spcAft>
                      </a:pPr>
                      <a:r>
                        <a:rPr lang="tr-TR" sz="2800">
                          <a:highlight>
                            <a:srgbClr val="FFFF00"/>
                          </a:highlight>
                          <a:latin typeface="Calibri"/>
                          <a:ea typeface="Calibri"/>
                          <a:cs typeface="Times New Roman"/>
                        </a:rPr>
                        <a:t>Toplam</a:t>
                      </a:r>
                      <a:endParaRPr lang="tr-TR" sz="2800">
                        <a:latin typeface="Calibri"/>
                        <a:ea typeface="Calibri"/>
                        <a:cs typeface="Times New Roman"/>
                      </a:endParaRPr>
                    </a:p>
                  </a:txBody>
                  <a:tcPr marL="68580" marR="68580" marT="0" marB="0"/>
                </a:tc>
                <a:tc>
                  <a:txBody>
                    <a:bodyPr/>
                    <a:lstStyle/>
                    <a:p>
                      <a:pPr>
                        <a:lnSpc>
                          <a:spcPct val="115000"/>
                        </a:lnSpc>
                        <a:spcAft>
                          <a:spcPts val="0"/>
                        </a:spcAft>
                      </a:pPr>
                      <a:r>
                        <a:rPr lang="tr-TR" sz="2800" dirty="0">
                          <a:highlight>
                            <a:srgbClr val="FFFF00"/>
                          </a:highlight>
                          <a:latin typeface="Calibri"/>
                          <a:ea typeface="Calibri"/>
                          <a:cs typeface="Times New Roman"/>
                        </a:rPr>
                        <a:t>3.479.139</a:t>
                      </a:r>
                      <a:endParaRPr lang="tr-TR" sz="2800" dirty="0">
                        <a:latin typeface="Calibri"/>
                        <a:ea typeface="Calibri"/>
                        <a:cs typeface="Times New Roman"/>
                      </a:endParaRPr>
                    </a:p>
                  </a:txBody>
                  <a:tcPr marL="68580" marR="68580" marT="0" marB="0"/>
                </a:tc>
                <a:tc>
                  <a:txBody>
                    <a:bodyPr/>
                    <a:lstStyle/>
                    <a:p>
                      <a:pPr>
                        <a:lnSpc>
                          <a:spcPct val="115000"/>
                        </a:lnSpc>
                        <a:spcAft>
                          <a:spcPts val="0"/>
                        </a:spcAft>
                      </a:pPr>
                      <a:endParaRPr lang="tr-TR" sz="2800" dirty="0">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3" name="Veri Yer Tutucusu 2">
            <a:extLst>
              <a:ext uri="{FF2B5EF4-FFF2-40B4-BE49-F238E27FC236}">
                <a16:creationId xmlns:a16="http://schemas.microsoft.com/office/drawing/2014/main" id="{C5555AA4-33B6-9929-CDB5-3A1B90D40F25}"/>
              </a:ext>
            </a:extLst>
          </p:cNvPr>
          <p:cNvSpPr>
            <a:spLocks noGrp="1"/>
          </p:cNvSpPr>
          <p:nvPr>
            <p:ph type="dt" sz="half" idx="10"/>
          </p:nvPr>
        </p:nvSpPr>
        <p:spPr/>
        <p:txBody>
          <a:bodyPr/>
          <a:lstStyle/>
          <a:p>
            <a:fld id="{E703FDB3-B8D7-4315-A890-50C61C92205F}" type="datetime8">
              <a:rPr lang="tr-TR" smtClean="0"/>
              <a:t>19.06.2023 12:30</a:t>
            </a:fld>
            <a:endParaRPr lang="tr-TR"/>
          </a:p>
        </p:txBody>
      </p:sp>
      <p:sp>
        <p:nvSpPr>
          <p:cNvPr id="4" name="Slayt Numarası Yer Tutucusu 3">
            <a:extLst>
              <a:ext uri="{FF2B5EF4-FFF2-40B4-BE49-F238E27FC236}">
                <a16:creationId xmlns:a16="http://schemas.microsoft.com/office/drawing/2014/main" id="{1C6AF02C-373C-F4FA-E34C-3137E409E138}"/>
              </a:ext>
            </a:extLst>
          </p:cNvPr>
          <p:cNvSpPr>
            <a:spLocks noGrp="1"/>
          </p:cNvSpPr>
          <p:nvPr>
            <p:ph type="sldNum" sz="quarter" idx="12"/>
          </p:nvPr>
        </p:nvSpPr>
        <p:spPr/>
        <p:txBody>
          <a:bodyPr/>
          <a:lstStyle/>
          <a:p>
            <a:fld id="{C56BB682-17DB-4D10-BB77-1BFF1DDE9014}" type="slidenum">
              <a:rPr lang="tr-TR" smtClean="0"/>
              <a:pPr/>
              <a:t>41</a:t>
            </a:fld>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0" indent="0" algn="ctr">
              <a:buNone/>
            </a:pPr>
            <a:r>
              <a:rPr lang="tr-TR" sz="6600" dirty="0">
                <a:solidFill>
                  <a:srgbClr val="FF0000"/>
                </a:solidFill>
              </a:rPr>
              <a:t>Kamunun</a:t>
            </a:r>
          </a:p>
          <a:p>
            <a:pPr marL="0" indent="0" algn="ctr">
              <a:buNone/>
            </a:pPr>
            <a:r>
              <a:rPr lang="tr-TR" sz="6600" dirty="0">
                <a:solidFill>
                  <a:srgbClr val="FF0000"/>
                </a:solidFill>
              </a:rPr>
              <a:t> istihdam imkanları </a:t>
            </a:r>
          </a:p>
          <a:p>
            <a:pPr marL="0" indent="0" algn="ctr">
              <a:buNone/>
            </a:pPr>
            <a:r>
              <a:rPr lang="tr-TR" sz="6600" dirty="0">
                <a:solidFill>
                  <a:srgbClr val="FF0000"/>
                </a:solidFill>
              </a:rPr>
              <a:t>ne durumdadır?</a:t>
            </a:r>
          </a:p>
        </p:txBody>
      </p:sp>
      <p:sp>
        <p:nvSpPr>
          <p:cNvPr id="4" name="Veri Yer Tutucusu 3">
            <a:extLst>
              <a:ext uri="{FF2B5EF4-FFF2-40B4-BE49-F238E27FC236}">
                <a16:creationId xmlns:a16="http://schemas.microsoft.com/office/drawing/2014/main" id="{BC7A2159-4B63-DE98-E944-9427B1513D1E}"/>
              </a:ext>
            </a:extLst>
          </p:cNvPr>
          <p:cNvSpPr>
            <a:spLocks noGrp="1"/>
          </p:cNvSpPr>
          <p:nvPr>
            <p:ph type="dt" sz="half" idx="10"/>
          </p:nvPr>
        </p:nvSpPr>
        <p:spPr/>
        <p:txBody>
          <a:bodyPr/>
          <a:lstStyle/>
          <a:p>
            <a:fld id="{DC5692E7-7CE9-4BA8-930A-0C44767F3CBC}" type="datetime8">
              <a:rPr lang="tr-TR" smtClean="0"/>
              <a:t>19.06.2023 12:30</a:t>
            </a:fld>
            <a:endParaRPr lang="tr-TR"/>
          </a:p>
        </p:txBody>
      </p:sp>
      <p:sp>
        <p:nvSpPr>
          <p:cNvPr id="5" name="Slayt Numarası Yer Tutucusu 4">
            <a:extLst>
              <a:ext uri="{FF2B5EF4-FFF2-40B4-BE49-F238E27FC236}">
                <a16:creationId xmlns:a16="http://schemas.microsoft.com/office/drawing/2014/main" id="{4668240A-3F62-DCBB-FCFD-E69AA6F070B1}"/>
              </a:ext>
            </a:extLst>
          </p:cNvPr>
          <p:cNvSpPr>
            <a:spLocks noGrp="1"/>
          </p:cNvSpPr>
          <p:nvPr>
            <p:ph type="sldNum" sz="quarter" idx="12"/>
          </p:nvPr>
        </p:nvSpPr>
        <p:spPr/>
        <p:txBody>
          <a:bodyPr/>
          <a:lstStyle/>
          <a:p>
            <a:fld id="{C56BB682-17DB-4D10-BB77-1BFF1DDE9014}" type="slidenum">
              <a:rPr lang="tr-TR" smtClean="0"/>
              <a:pPr/>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a:t>SON 3 YILDA KAMUNUN ALDIĞI VE ALACAĞI PERSONEL SAYISI</a:t>
            </a:r>
          </a:p>
        </p:txBody>
      </p:sp>
      <p:graphicFrame>
        <p:nvGraphicFramePr>
          <p:cNvPr id="4" name="3 İçerik Yer Tutucusu"/>
          <p:cNvGraphicFramePr>
            <a:graphicFrameLocks noGrp="1"/>
          </p:cNvGraphicFramePr>
          <p:nvPr>
            <p:ph idx="1"/>
          </p:nvPr>
        </p:nvGraphicFramePr>
        <p:xfrm>
          <a:off x="1571604" y="1357298"/>
          <a:ext cx="5400684" cy="1920240"/>
        </p:xfrm>
        <a:graphic>
          <a:graphicData uri="http://schemas.openxmlformats.org/drawingml/2006/table">
            <a:tbl>
              <a:tblPr firstRow="1" bandRow="1">
                <a:tableStyleId>{5C22544A-7EE6-4342-B048-85BDC9FD1C3A}</a:tableStyleId>
              </a:tblPr>
              <a:tblGrid>
                <a:gridCol w="2700342">
                  <a:extLst>
                    <a:ext uri="{9D8B030D-6E8A-4147-A177-3AD203B41FA5}">
                      <a16:colId xmlns:a16="http://schemas.microsoft.com/office/drawing/2014/main" val="20000"/>
                    </a:ext>
                  </a:extLst>
                </a:gridCol>
                <a:gridCol w="2700342">
                  <a:extLst>
                    <a:ext uri="{9D8B030D-6E8A-4147-A177-3AD203B41FA5}">
                      <a16:colId xmlns:a16="http://schemas.microsoft.com/office/drawing/2014/main" val="20001"/>
                    </a:ext>
                  </a:extLst>
                </a:gridCol>
              </a:tblGrid>
              <a:tr h="370840">
                <a:tc>
                  <a:txBody>
                    <a:bodyPr/>
                    <a:lstStyle/>
                    <a:p>
                      <a:r>
                        <a:rPr lang="tr-TR" sz="3600" dirty="0"/>
                        <a:t>2017</a:t>
                      </a:r>
                    </a:p>
                  </a:txBody>
                  <a:tcPr/>
                </a:tc>
                <a:tc>
                  <a:txBody>
                    <a:bodyPr/>
                    <a:lstStyle/>
                    <a:p>
                      <a:r>
                        <a:rPr lang="tr-TR" sz="3600" dirty="0"/>
                        <a:t>90.000</a:t>
                      </a:r>
                    </a:p>
                  </a:txBody>
                  <a:tcPr/>
                </a:tc>
                <a:extLst>
                  <a:ext uri="{0D108BD9-81ED-4DB2-BD59-A6C34878D82A}">
                    <a16:rowId xmlns:a16="http://schemas.microsoft.com/office/drawing/2014/main" val="10000"/>
                  </a:ext>
                </a:extLst>
              </a:tr>
              <a:tr h="370840">
                <a:tc>
                  <a:txBody>
                    <a:bodyPr/>
                    <a:lstStyle/>
                    <a:p>
                      <a:r>
                        <a:rPr lang="tr-TR" sz="3600" dirty="0"/>
                        <a:t>2018</a:t>
                      </a:r>
                    </a:p>
                  </a:txBody>
                  <a:tcPr/>
                </a:tc>
                <a:tc>
                  <a:txBody>
                    <a:bodyPr/>
                    <a:lstStyle/>
                    <a:p>
                      <a:r>
                        <a:rPr lang="tr-TR" sz="3600" dirty="0"/>
                        <a:t>110.000</a:t>
                      </a:r>
                    </a:p>
                  </a:txBody>
                  <a:tcPr/>
                </a:tc>
                <a:extLst>
                  <a:ext uri="{0D108BD9-81ED-4DB2-BD59-A6C34878D82A}">
                    <a16:rowId xmlns:a16="http://schemas.microsoft.com/office/drawing/2014/main" val="10001"/>
                  </a:ext>
                </a:extLst>
              </a:tr>
              <a:tr h="370840">
                <a:tc>
                  <a:txBody>
                    <a:bodyPr/>
                    <a:lstStyle/>
                    <a:p>
                      <a:r>
                        <a:rPr lang="tr-TR" sz="3600" dirty="0"/>
                        <a:t>2019</a:t>
                      </a:r>
                    </a:p>
                  </a:txBody>
                  <a:tcPr/>
                </a:tc>
                <a:tc>
                  <a:txBody>
                    <a:bodyPr/>
                    <a:lstStyle/>
                    <a:p>
                      <a:r>
                        <a:rPr lang="tr-TR" sz="3600" dirty="0"/>
                        <a:t>60.000</a:t>
                      </a:r>
                    </a:p>
                  </a:txBody>
                  <a:tcPr/>
                </a:tc>
                <a:extLst>
                  <a:ext uri="{0D108BD9-81ED-4DB2-BD59-A6C34878D82A}">
                    <a16:rowId xmlns:a16="http://schemas.microsoft.com/office/drawing/2014/main" val="10002"/>
                  </a:ext>
                </a:extLst>
              </a:tr>
            </a:tbl>
          </a:graphicData>
        </a:graphic>
      </p:graphicFrame>
      <p:sp>
        <p:nvSpPr>
          <p:cNvPr id="5" name="4 Dikdörtgen"/>
          <p:cNvSpPr/>
          <p:nvPr/>
        </p:nvSpPr>
        <p:spPr>
          <a:xfrm>
            <a:off x="285720" y="3714752"/>
            <a:ext cx="8715436" cy="2677656"/>
          </a:xfrm>
          <a:prstGeom prst="rect">
            <a:avLst/>
          </a:prstGeom>
        </p:spPr>
        <p:txBody>
          <a:bodyPr wrap="square">
            <a:spAutoFit/>
          </a:bodyPr>
          <a:lstStyle/>
          <a:p>
            <a:r>
              <a:rPr lang="tr-TR" sz="2400" dirty="0">
                <a:solidFill>
                  <a:srgbClr val="FF0000"/>
                </a:solidFill>
              </a:rPr>
              <a:t>Not</a:t>
            </a:r>
            <a:r>
              <a:rPr lang="tr-TR" sz="2400" dirty="0"/>
              <a:t>:Hazine ve Maliye Bakanı </a:t>
            </a:r>
            <a:r>
              <a:rPr lang="tr-TR" sz="2400" b="1" dirty="0"/>
              <a:t>imzasıyla </a:t>
            </a:r>
            <a:r>
              <a:rPr lang="tr-TR" sz="2400" dirty="0"/>
              <a:t>Cumhurbaşkanlığı İdari İşleri Başkanlığına yazdığı </a:t>
            </a:r>
            <a:r>
              <a:rPr lang="tr-TR" sz="2400" b="1" dirty="0"/>
              <a:t>22 Ocak 2019 tarihli resmi yazıya </a:t>
            </a:r>
            <a:r>
              <a:rPr lang="tr-TR" sz="2400" dirty="0"/>
              <a:t>göre,</a:t>
            </a:r>
            <a:r>
              <a:rPr lang="tr-TR" sz="2400" b="1" dirty="0"/>
              <a:t> 2019 yılında, memur, sözleşmeli personel ve işçi toplamda en fazla 60 bin kişi alınacak.</a:t>
            </a:r>
            <a:endParaRPr lang="tr-TR" sz="2400" dirty="0"/>
          </a:p>
          <a:p>
            <a:r>
              <a:rPr lang="tr-TR" sz="2400" dirty="0"/>
              <a:t>Toplam 60 bin sayısına, sayı sınırlamasına tabi tutulmayacağı belirtilen (engelli, SHÇEK) alımlar da dahildir. (15 şubat 2019 tarihli basından alınmıştır)</a:t>
            </a:r>
          </a:p>
        </p:txBody>
      </p:sp>
      <p:sp>
        <p:nvSpPr>
          <p:cNvPr id="3" name="Veri Yer Tutucusu 2">
            <a:extLst>
              <a:ext uri="{FF2B5EF4-FFF2-40B4-BE49-F238E27FC236}">
                <a16:creationId xmlns:a16="http://schemas.microsoft.com/office/drawing/2014/main" id="{407AF62A-2598-249E-E89B-BBA2D3F45F92}"/>
              </a:ext>
            </a:extLst>
          </p:cNvPr>
          <p:cNvSpPr>
            <a:spLocks noGrp="1"/>
          </p:cNvSpPr>
          <p:nvPr>
            <p:ph type="dt" sz="half" idx="10"/>
          </p:nvPr>
        </p:nvSpPr>
        <p:spPr/>
        <p:txBody>
          <a:bodyPr/>
          <a:lstStyle/>
          <a:p>
            <a:fld id="{1259E13C-EFEB-4FD7-BDA6-FF77B9AABEAA}" type="datetime8">
              <a:rPr lang="tr-TR" smtClean="0"/>
              <a:t>19.06.2023 12:30</a:t>
            </a:fld>
            <a:endParaRPr lang="tr-TR"/>
          </a:p>
        </p:txBody>
      </p:sp>
      <p:sp>
        <p:nvSpPr>
          <p:cNvPr id="6" name="Slayt Numarası Yer Tutucusu 5">
            <a:extLst>
              <a:ext uri="{FF2B5EF4-FFF2-40B4-BE49-F238E27FC236}">
                <a16:creationId xmlns:a16="http://schemas.microsoft.com/office/drawing/2014/main" id="{A73B0AF1-ADBE-115A-720E-955A35EC148F}"/>
              </a:ext>
            </a:extLst>
          </p:cNvPr>
          <p:cNvSpPr>
            <a:spLocks noGrp="1"/>
          </p:cNvSpPr>
          <p:nvPr>
            <p:ph type="sldNum" sz="quarter" idx="12"/>
          </p:nvPr>
        </p:nvSpPr>
        <p:spPr/>
        <p:txBody>
          <a:bodyPr/>
          <a:lstStyle/>
          <a:p>
            <a:fld id="{C56BB682-17DB-4D10-BB77-1BFF1DDE9014}" type="slidenum">
              <a:rPr lang="tr-TR" smtClean="0"/>
              <a:pPr/>
              <a:t>43</a:t>
            </a:fld>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Ortalama olarak devlet her yıl 100.000 civarında istihdam sağlamaktadır.</a:t>
            </a:r>
          </a:p>
          <a:p>
            <a:r>
              <a:rPr lang="tr-TR" dirty="0"/>
              <a:t>KPSS sınavına giren 3.5 milyon civarında gencimizin ancak % 2.8 i kamuda iş imkanı bulabilmektedir.</a:t>
            </a:r>
          </a:p>
          <a:p>
            <a:r>
              <a:rPr lang="tr-TR" dirty="0"/>
              <a:t>Yani iş arayan her 100 kişiden yaklaşık 3 ü kamuda işe yerleşirken 97 si başka yerlerde iş bulmak zorundadır.</a:t>
            </a:r>
          </a:p>
        </p:txBody>
      </p:sp>
      <p:sp>
        <p:nvSpPr>
          <p:cNvPr id="4" name="Veri Yer Tutucusu 3">
            <a:extLst>
              <a:ext uri="{FF2B5EF4-FFF2-40B4-BE49-F238E27FC236}">
                <a16:creationId xmlns:a16="http://schemas.microsoft.com/office/drawing/2014/main" id="{2CF8279A-47FB-8EEF-362E-E5FEFA7BDB42}"/>
              </a:ext>
            </a:extLst>
          </p:cNvPr>
          <p:cNvSpPr>
            <a:spLocks noGrp="1"/>
          </p:cNvSpPr>
          <p:nvPr>
            <p:ph type="dt" sz="half" idx="10"/>
          </p:nvPr>
        </p:nvSpPr>
        <p:spPr/>
        <p:txBody>
          <a:bodyPr/>
          <a:lstStyle/>
          <a:p>
            <a:fld id="{AEC21495-24C9-4E94-8D95-858829DFE700}" type="datetime8">
              <a:rPr lang="tr-TR" smtClean="0"/>
              <a:t>19.06.2023 12:30</a:t>
            </a:fld>
            <a:endParaRPr lang="tr-TR"/>
          </a:p>
        </p:txBody>
      </p:sp>
      <p:sp>
        <p:nvSpPr>
          <p:cNvPr id="5" name="Slayt Numarası Yer Tutucusu 4">
            <a:extLst>
              <a:ext uri="{FF2B5EF4-FFF2-40B4-BE49-F238E27FC236}">
                <a16:creationId xmlns:a16="http://schemas.microsoft.com/office/drawing/2014/main" id="{CF94591A-6AC7-9A91-CD85-A118BE69C533}"/>
              </a:ext>
            </a:extLst>
          </p:cNvPr>
          <p:cNvSpPr>
            <a:spLocks noGrp="1"/>
          </p:cNvSpPr>
          <p:nvPr>
            <p:ph type="sldNum" sz="quarter" idx="12"/>
          </p:nvPr>
        </p:nvSpPr>
        <p:spPr/>
        <p:txBody>
          <a:bodyPr/>
          <a:lstStyle/>
          <a:p>
            <a:fld id="{C56BB682-17DB-4D10-BB77-1BFF1DDE9014}" type="slidenum">
              <a:rPr lang="tr-TR" smtClean="0"/>
              <a:pPr/>
              <a:t>44</a:t>
            </a:fld>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br>
              <a:rPr lang="tr-TR" b="1" dirty="0">
                <a:latin typeface="Arial Tur"/>
              </a:rPr>
            </a:br>
            <a:endParaRPr lang="tr-TR" dirty="0"/>
          </a:p>
        </p:txBody>
      </p:sp>
      <p:sp>
        <p:nvSpPr>
          <p:cNvPr id="3" name="2 İçerik Yer Tutucusu"/>
          <p:cNvSpPr>
            <a:spLocks noGrp="1"/>
          </p:cNvSpPr>
          <p:nvPr>
            <p:ph idx="1"/>
          </p:nvPr>
        </p:nvSpPr>
        <p:spPr>
          <a:xfrm>
            <a:off x="457200" y="692696"/>
            <a:ext cx="8229600" cy="4525963"/>
          </a:xfrm>
        </p:spPr>
        <p:txBody>
          <a:bodyPr>
            <a:normAutofit lnSpcReduction="10000"/>
          </a:bodyPr>
          <a:lstStyle/>
          <a:p>
            <a:pPr marL="0" indent="0">
              <a:buNone/>
            </a:pPr>
            <a:r>
              <a:rPr lang="tr-TR" b="1" dirty="0">
                <a:solidFill>
                  <a:srgbClr val="FF0000"/>
                </a:solidFill>
                <a:latin typeface="Arial Tur"/>
              </a:rPr>
              <a:t>İŞKUR’a iş arayan kaydı yapılırken kayıt yapan kişi kimlik bilgilerinin kaydedilmesinden sonra mesleğini belirtmek zorundadır.</a:t>
            </a:r>
          </a:p>
          <a:p>
            <a:r>
              <a:rPr lang="tr-TR" dirty="0"/>
              <a:t>İŞKUR’a meslek kaydı yaparken karşımıza 73 meslek ismi seçeneği gelmektedir.</a:t>
            </a:r>
          </a:p>
          <a:p>
            <a:r>
              <a:rPr lang="tr-TR" dirty="0"/>
              <a:t>74. olarak “Nitelik gerektirmeyen meslekler”</a:t>
            </a:r>
          </a:p>
          <a:p>
            <a:r>
              <a:rPr lang="tr-TR" dirty="0"/>
              <a:t>75. olarak da “diğer meslekler” diye bir ibare konulmuştur.</a:t>
            </a:r>
          </a:p>
          <a:p>
            <a:endParaRPr lang="tr-TR" dirty="0"/>
          </a:p>
        </p:txBody>
      </p:sp>
      <p:sp>
        <p:nvSpPr>
          <p:cNvPr id="4" name="Veri Yer Tutucusu 3">
            <a:extLst>
              <a:ext uri="{FF2B5EF4-FFF2-40B4-BE49-F238E27FC236}">
                <a16:creationId xmlns:a16="http://schemas.microsoft.com/office/drawing/2014/main" id="{881D5255-4DA2-E301-C38A-9E219CA3D1F0}"/>
              </a:ext>
            </a:extLst>
          </p:cNvPr>
          <p:cNvSpPr>
            <a:spLocks noGrp="1"/>
          </p:cNvSpPr>
          <p:nvPr>
            <p:ph type="dt" sz="half" idx="10"/>
          </p:nvPr>
        </p:nvSpPr>
        <p:spPr/>
        <p:txBody>
          <a:bodyPr/>
          <a:lstStyle/>
          <a:p>
            <a:fld id="{7A1A2321-B195-4C9F-B0EF-DCF6EB745EE6}" type="datetime8">
              <a:rPr lang="tr-TR" smtClean="0"/>
              <a:t>19.06.2023 12:30</a:t>
            </a:fld>
            <a:endParaRPr lang="tr-TR"/>
          </a:p>
        </p:txBody>
      </p:sp>
      <p:sp>
        <p:nvSpPr>
          <p:cNvPr id="5" name="Slayt Numarası Yer Tutucusu 4">
            <a:extLst>
              <a:ext uri="{FF2B5EF4-FFF2-40B4-BE49-F238E27FC236}">
                <a16:creationId xmlns:a16="http://schemas.microsoft.com/office/drawing/2014/main" id="{242E630C-0809-F553-C7ED-D6ABBAB51630}"/>
              </a:ext>
            </a:extLst>
          </p:cNvPr>
          <p:cNvSpPr>
            <a:spLocks noGrp="1"/>
          </p:cNvSpPr>
          <p:nvPr>
            <p:ph type="sldNum" sz="quarter" idx="12"/>
          </p:nvPr>
        </p:nvSpPr>
        <p:spPr/>
        <p:txBody>
          <a:bodyPr/>
          <a:lstStyle/>
          <a:p>
            <a:fld id="{C56BB682-17DB-4D10-BB77-1BFF1DDE9014}" type="slidenum">
              <a:rPr lang="tr-TR" smtClean="0"/>
              <a:pPr/>
              <a:t>45</a:t>
            </a:fld>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2017 yılında İŞKUR’a iş  başvurusunda bulunan </a:t>
            </a:r>
            <a:r>
              <a:rPr lang="tr-TR" b="1" dirty="0">
                <a:latin typeface="Arial Tur"/>
              </a:rPr>
              <a:t>4.497.557 kişi olmuştur.</a:t>
            </a:r>
          </a:p>
          <a:p>
            <a:r>
              <a:rPr lang="tr-TR" b="1" dirty="0">
                <a:latin typeface="Arial Tur"/>
              </a:rPr>
              <a:t>Bunlardan </a:t>
            </a:r>
            <a:r>
              <a:rPr lang="tr-TR" b="1" dirty="0">
                <a:solidFill>
                  <a:srgbClr val="FF0000"/>
                </a:solidFill>
                <a:latin typeface="Arial Tur"/>
              </a:rPr>
              <a:t>1.544.691 </a:t>
            </a:r>
            <a:r>
              <a:rPr lang="tr-TR" b="1" dirty="0">
                <a:latin typeface="Arial Tur"/>
              </a:rPr>
              <a:t>kişi nitelik gerektirmeyen bir mesleğinin olduğunu belirtmiş,</a:t>
            </a:r>
          </a:p>
          <a:p>
            <a:r>
              <a:rPr lang="tr-TR" b="1" dirty="0">
                <a:solidFill>
                  <a:srgbClr val="FF0000"/>
                </a:solidFill>
                <a:latin typeface="Arial Tur"/>
              </a:rPr>
              <a:t>1.372.187</a:t>
            </a:r>
            <a:r>
              <a:rPr lang="tr-TR" b="1" dirty="0">
                <a:latin typeface="Arial Tur"/>
              </a:rPr>
              <a:t> kişi ise diğer meslekler seçeneğini işaretlemiştir.</a:t>
            </a:r>
          </a:p>
          <a:p>
            <a:endParaRPr lang="tr-TR" b="1" dirty="0">
              <a:latin typeface="Arial Tur"/>
            </a:endParaRPr>
          </a:p>
          <a:p>
            <a:endParaRPr lang="tr-TR" b="1" dirty="0">
              <a:latin typeface="Arial Tur"/>
            </a:endParaRPr>
          </a:p>
        </p:txBody>
      </p:sp>
      <p:sp>
        <p:nvSpPr>
          <p:cNvPr id="4" name="Veri Yer Tutucusu 3">
            <a:extLst>
              <a:ext uri="{FF2B5EF4-FFF2-40B4-BE49-F238E27FC236}">
                <a16:creationId xmlns:a16="http://schemas.microsoft.com/office/drawing/2014/main" id="{AD99A64B-86D5-932B-FE09-4BF9A49FE6C6}"/>
              </a:ext>
            </a:extLst>
          </p:cNvPr>
          <p:cNvSpPr>
            <a:spLocks noGrp="1"/>
          </p:cNvSpPr>
          <p:nvPr>
            <p:ph type="dt" sz="half" idx="10"/>
          </p:nvPr>
        </p:nvSpPr>
        <p:spPr/>
        <p:txBody>
          <a:bodyPr/>
          <a:lstStyle/>
          <a:p>
            <a:fld id="{45114810-45B0-4E21-9247-41BACEE43E68}" type="datetime8">
              <a:rPr lang="tr-TR" smtClean="0"/>
              <a:t>19.06.2023 12:30</a:t>
            </a:fld>
            <a:endParaRPr lang="tr-TR"/>
          </a:p>
        </p:txBody>
      </p:sp>
      <p:sp>
        <p:nvSpPr>
          <p:cNvPr id="5" name="Slayt Numarası Yer Tutucusu 4">
            <a:extLst>
              <a:ext uri="{FF2B5EF4-FFF2-40B4-BE49-F238E27FC236}">
                <a16:creationId xmlns:a16="http://schemas.microsoft.com/office/drawing/2014/main" id="{E05E4DAF-F231-EEA0-93C6-12D442F9F860}"/>
              </a:ext>
            </a:extLst>
          </p:cNvPr>
          <p:cNvSpPr>
            <a:spLocks noGrp="1"/>
          </p:cNvSpPr>
          <p:nvPr>
            <p:ph type="sldNum" sz="quarter" idx="12"/>
          </p:nvPr>
        </p:nvSpPr>
        <p:spPr/>
        <p:txBody>
          <a:bodyPr/>
          <a:lstStyle/>
          <a:p>
            <a:fld id="{C56BB682-17DB-4D10-BB77-1BFF1DDE9014}" type="slidenum">
              <a:rPr lang="tr-TR" smtClean="0"/>
              <a:pPr/>
              <a:t>46</a:t>
            </a:fld>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Aslında bu veriler bize 2.800.000 kişinin herhangi bir mesleğinin olmadığını gösteriyor.</a:t>
            </a:r>
          </a:p>
          <a:p>
            <a:r>
              <a:rPr lang="tr-TR" dirty="0"/>
              <a:t>Mesleği olmayan işsizleri de özel sektör kurumları işe almak istememektedir.</a:t>
            </a:r>
          </a:p>
        </p:txBody>
      </p:sp>
      <p:sp>
        <p:nvSpPr>
          <p:cNvPr id="4" name="Veri Yer Tutucusu 3">
            <a:extLst>
              <a:ext uri="{FF2B5EF4-FFF2-40B4-BE49-F238E27FC236}">
                <a16:creationId xmlns:a16="http://schemas.microsoft.com/office/drawing/2014/main" id="{83F9BADF-AFF9-E31C-32DE-7F942C303FD5}"/>
              </a:ext>
            </a:extLst>
          </p:cNvPr>
          <p:cNvSpPr>
            <a:spLocks noGrp="1"/>
          </p:cNvSpPr>
          <p:nvPr>
            <p:ph type="dt" sz="half" idx="10"/>
          </p:nvPr>
        </p:nvSpPr>
        <p:spPr/>
        <p:txBody>
          <a:bodyPr/>
          <a:lstStyle/>
          <a:p>
            <a:fld id="{AF4AA124-F430-4902-B114-3B9F9820FDCF}" type="datetime8">
              <a:rPr lang="tr-TR" smtClean="0"/>
              <a:t>19.06.2023 12:30</a:t>
            </a:fld>
            <a:endParaRPr lang="tr-TR"/>
          </a:p>
        </p:txBody>
      </p:sp>
      <p:sp>
        <p:nvSpPr>
          <p:cNvPr id="5" name="Slayt Numarası Yer Tutucusu 4">
            <a:extLst>
              <a:ext uri="{FF2B5EF4-FFF2-40B4-BE49-F238E27FC236}">
                <a16:creationId xmlns:a16="http://schemas.microsoft.com/office/drawing/2014/main" id="{79F178BE-0638-7DDD-0531-373D1F8487FF}"/>
              </a:ext>
            </a:extLst>
          </p:cNvPr>
          <p:cNvSpPr>
            <a:spLocks noGrp="1"/>
          </p:cNvSpPr>
          <p:nvPr>
            <p:ph type="sldNum" sz="quarter" idx="12"/>
          </p:nvPr>
        </p:nvSpPr>
        <p:spPr/>
        <p:txBody>
          <a:bodyPr/>
          <a:lstStyle/>
          <a:p>
            <a:fld id="{C56BB682-17DB-4D10-BB77-1BFF1DDE9014}" type="slidenum">
              <a:rPr lang="tr-TR" smtClean="0"/>
              <a:pPr/>
              <a:t>47</a:t>
            </a:fld>
            <a:endParaRPr 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836712"/>
            <a:ext cx="8229600" cy="4536504"/>
          </a:xfrm>
        </p:spPr>
        <p:txBody>
          <a:bodyPr>
            <a:normAutofit fontScale="90000"/>
          </a:bodyPr>
          <a:lstStyle/>
          <a:p>
            <a:br>
              <a:rPr lang="tr-TR" altLang="tr-TR" dirty="0">
                <a:solidFill>
                  <a:srgbClr val="FF3300"/>
                </a:solidFill>
                <a:latin typeface="Algerian" panose="04020705040A02060702" pitchFamily="82" charset="0"/>
              </a:rPr>
            </a:br>
            <a:r>
              <a:rPr lang="tr-TR" altLang="tr-TR" dirty="0">
                <a:solidFill>
                  <a:srgbClr val="FF3300"/>
                </a:solidFill>
                <a:latin typeface="Algerian" panose="04020705040A02060702" pitchFamily="82" charset="0"/>
              </a:rPr>
              <a:t>EĞİTİM İSTİHDAM İLİŞKİSİNDE   YENİ GELİŞMELER</a:t>
            </a:r>
            <a:br>
              <a:rPr lang="tr-TR" altLang="tr-TR" dirty="0">
                <a:solidFill>
                  <a:srgbClr val="FF3300"/>
                </a:solidFill>
                <a:latin typeface="Algerian" panose="04020705040A02060702" pitchFamily="82" charset="0"/>
              </a:rPr>
            </a:br>
            <a:r>
              <a:rPr lang="tr-TR" sz="4400" dirty="0"/>
              <a:t>Milli Eğitim Bakanı Sayın Ziya SELÇUK "Yurt Dışı Bursiyerler Vizyon ve Farkındalık Eğitimleri“ toplantısındaki konuşmalarında şöyle dedi;</a:t>
            </a:r>
            <a:r>
              <a:rPr lang="tr-TR" altLang="tr-TR" sz="4400" dirty="0">
                <a:solidFill>
                  <a:srgbClr val="FF3300"/>
                </a:solidFill>
                <a:latin typeface="Algerian" panose="04020705040A02060702" pitchFamily="82" charset="0"/>
              </a:rPr>
              <a:t> </a:t>
            </a:r>
            <a:br>
              <a:rPr lang="tr-TR" sz="4400" dirty="0"/>
            </a:br>
            <a:endParaRPr lang="tr-TR" dirty="0"/>
          </a:p>
        </p:txBody>
      </p:sp>
      <p:sp>
        <p:nvSpPr>
          <p:cNvPr id="4" name="Veri Yer Tutucusu 3">
            <a:extLst>
              <a:ext uri="{FF2B5EF4-FFF2-40B4-BE49-F238E27FC236}">
                <a16:creationId xmlns:a16="http://schemas.microsoft.com/office/drawing/2014/main" id="{7EAD1354-B8FC-1705-0019-7C62703A8002}"/>
              </a:ext>
            </a:extLst>
          </p:cNvPr>
          <p:cNvSpPr>
            <a:spLocks noGrp="1"/>
          </p:cNvSpPr>
          <p:nvPr>
            <p:ph type="dt" sz="half" idx="10"/>
          </p:nvPr>
        </p:nvSpPr>
        <p:spPr/>
        <p:txBody>
          <a:bodyPr/>
          <a:lstStyle/>
          <a:p>
            <a:fld id="{6DCBF236-8D5F-4EB0-B7D0-500EC00C9D9C}" type="datetime8">
              <a:rPr lang="tr-TR" smtClean="0"/>
              <a:t>19.06.2023 12:30</a:t>
            </a:fld>
            <a:endParaRPr lang="tr-TR"/>
          </a:p>
        </p:txBody>
      </p:sp>
      <p:sp>
        <p:nvSpPr>
          <p:cNvPr id="5" name="Slayt Numarası Yer Tutucusu 4">
            <a:extLst>
              <a:ext uri="{FF2B5EF4-FFF2-40B4-BE49-F238E27FC236}">
                <a16:creationId xmlns:a16="http://schemas.microsoft.com/office/drawing/2014/main" id="{91B84CED-9217-F285-52AE-FD613E0F4DA1}"/>
              </a:ext>
            </a:extLst>
          </p:cNvPr>
          <p:cNvSpPr>
            <a:spLocks noGrp="1"/>
          </p:cNvSpPr>
          <p:nvPr>
            <p:ph type="sldNum" sz="quarter" idx="12"/>
          </p:nvPr>
        </p:nvSpPr>
        <p:spPr/>
        <p:txBody>
          <a:bodyPr/>
          <a:lstStyle/>
          <a:p>
            <a:fld id="{C56BB682-17DB-4D10-BB77-1BFF1DDE9014}" type="slidenum">
              <a:rPr lang="tr-TR" smtClean="0"/>
              <a:pPr/>
              <a:t>48</a:t>
            </a:fld>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marL="0" indent="0"/>
            <a:br>
              <a:rPr lang="tr-TR" dirty="0"/>
            </a:br>
            <a:endParaRPr lang="tr-TR" dirty="0"/>
          </a:p>
        </p:txBody>
      </p:sp>
      <p:sp>
        <p:nvSpPr>
          <p:cNvPr id="3" name="2 İçerik Yer Tutucusu"/>
          <p:cNvSpPr>
            <a:spLocks noGrp="1"/>
          </p:cNvSpPr>
          <p:nvPr>
            <p:ph idx="1"/>
          </p:nvPr>
        </p:nvSpPr>
        <p:spPr>
          <a:xfrm>
            <a:off x="683568" y="620688"/>
            <a:ext cx="8229600" cy="5164683"/>
          </a:xfrm>
        </p:spPr>
        <p:txBody>
          <a:bodyPr>
            <a:noAutofit/>
          </a:bodyPr>
          <a:lstStyle/>
          <a:p>
            <a:pPr marL="0" indent="0">
              <a:buNone/>
            </a:pPr>
            <a:r>
              <a:rPr lang="tr-TR" dirty="0"/>
              <a:t>"Diplomaların giderek önemsizleştiği bir döneme doğru gidiyoruz. </a:t>
            </a:r>
          </a:p>
          <a:p>
            <a:pPr marL="0" indent="0">
              <a:buNone/>
            </a:pPr>
            <a:r>
              <a:rPr lang="tr-TR" dirty="0"/>
              <a:t>Artık </a:t>
            </a:r>
            <a:r>
              <a:rPr lang="tr-TR" dirty="0">
                <a:solidFill>
                  <a:srgbClr val="FF0000"/>
                </a:solidFill>
              </a:rPr>
              <a:t>beceri ve yetkinlik temelli </a:t>
            </a:r>
            <a:r>
              <a:rPr lang="tr-TR" dirty="0"/>
              <a:t>bakış açısıyla, diploma yerine sürekli olarak, günlük, aylık, yıllık olarak değişen ihtiyaçları karşılayan sertifika sistemleri gibi yaklaşımlarla insanların belirli bir süre diplomayı beklemeden </a:t>
            </a:r>
            <a:r>
              <a:rPr lang="tr-TR" dirty="0">
                <a:solidFill>
                  <a:srgbClr val="FF0000"/>
                </a:solidFill>
              </a:rPr>
              <a:t>kendilerini yenileme ihtiyaçlarını karşıladığı, </a:t>
            </a:r>
            <a:r>
              <a:rPr lang="tr-TR" dirty="0"/>
              <a:t>sertifikaları biriktirerek bunları diplomaya dönüştürdüğü bir döneme doğru gidiyoruz." </a:t>
            </a:r>
          </a:p>
        </p:txBody>
      </p:sp>
      <p:sp>
        <p:nvSpPr>
          <p:cNvPr id="4" name="Veri Yer Tutucusu 3">
            <a:extLst>
              <a:ext uri="{FF2B5EF4-FFF2-40B4-BE49-F238E27FC236}">
                <a16:creationId xmlns:a16="http://schemas.microsoft.com/office/drawing/2014/main" id="{83785386-FBA3-8D22-3F83-15A8B1A2C88D}"/>
              </a:ext>
            </a:extLst>
          </p:cNvPr>
          <p:cNvSpPr>
            <a:spLocks noGrp="1"/>
          </p:cNvSpPr>
          <p:nvPr>
            <p:ph type="dt" sz="half" idx="10"/>
          </p:nvPr>
        </p:nvSpPr>
        <p:spPr/>
        <p:txBody>
          <a:bodyPr/>
          <a:lstStyle/>
          <a:p>
            <a:fld id="{FD070097-61C3-43E2-84AA-D977B6E85854}" type="datetime8">
              <a:rPr lang="tr-TR" smtClean="0"/>
              <a:t>19.06.2023 12:30</a:t>
            </a:fld>
            <a:endParaRPr lang="tr-TR"/>
          </a:p>
        </p:txBody>
      </p:sp>
      <p:sp>
        <p:nvSpPr>
          <p:cNvPr id="5" name="Slayt Numarası Yer Tutucusu 4">
            <a:extLst>
              <a:ext uri="{FF2B5EF4-FFF2-40B4-BE49-F238E27FC236}">
                <a16:creationId xmlns:a16="http://schemas.microsoft.com/office/drawing/2014/main" id="{A361FE72-33AA-A602-08FB-3B86C2B9E85B}"/>
              </a:ext>
            </a:extLst>
          </p:cNvPr>
          <p:cNvSpPr>
            <a:spLocks noGrp="1"/>
          </p:cNvSpPr>
          <p:nvPr>
            <p:ph type="sldNum" sz="quarter" idx="12"/>
          </p:nvPr>
        </p:nvSpPr>
        <p:spPr/>
        <p:txBody>
          <a:bodyPr/>
          <a:lstStyle/>
          <a:p>
            <a:fld id="{C56BB682-17DB-4D10-BB77-1BFF1DDE9014}" type="slidenum">
              <a:rPr lang="tr-TR" smtClean="0"/>
              <a:pPr/>
              <a:t>49</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D1C99E3-931D-9539-3BDB-5AFD774D7CDF}"/>
              </a:ext>
            </a:extLst>
          </p:cNvPr>
          <p:cNvSpPr>
            <a:spLocks noGrp="1"/>
          </p:cNvSpPr>
          <p:nvPr>
            <p:ph type="dt" sz="half" idx="10"/>
          </p:nvPr>
        </p:nvSpPr>
        <p:spPr/>
        <p:txBody>
          <a:bodyPr/>
          <a:lstStyle/>
          <a:p>
            <a:fld id="{1481DBD7-B0F4-4758-B7E3-9C762D567042}" type="datetime8">
              <a:rPr lang="tr-TR" smtClean="0"/>
              <a:t>19.06.2023 12:30</a:t>
            </a:fld>
            <a:endParaRPr lang="tr-TR"/>
          </a:p>
        </p:txBody>
      </p:sp>
      <p:sp>
        <p:nvSpPr>
          <p:cNvPr id="3" name="Slayt Numarası Yer Tutucusu 2">
            <a:extLst>
              <a:ext uri="{FF2B5EF4-FFF2-40B4-BE49-F238E27FC236}">
                <a16:creationId xmlns:a16="http://schemas.microsoft.com/office/drawing/2014/main" id="{FB31BB4A-D702-1E37-4623-A002E9D5F17B}"/>
              </a:ext>
            </a:extLst>
          </p:cNvPr>
          <p:cNvSpPr>
            <a:spLocks noGrp="1"/>
          </p:cNvSpPr>
          <p:nvPr>
            <p:ph type="sldNum" sz="quarter" idx="12"/>
          </p:nvPr>
        </p:nvSpPr>
        <p:spPr/>
        <p:txBody>
          <a:bodyPr/>
          <a:lstStyle/>
          <a:p>
            <a:fld id="{C56BB682-17DB-4D10-BB77-1BFF1DDE9014}" type="slidenum">
              <a:rPr lang="tr-TR" smtClean="0"/>
              <a:pPr/>
              <a:t>5</a:t>
            </a:fld>
            <a:endParaRPr lang="tr-TR"/>
          </a:p>
        </p:txBody>
      </p:sp>
      <p:sp>
        <p:nvSpPr>
          <p:cNvPr id="4" name="İçerik Yer Tutucusu 3">
            <a:extLst>
              <a:ext uri="{FF2B5EF4-FFF2-40B4-BE49-F238E27FC236}">
                <a16:creationId xmlns:a16="http://schemas.microsoft.com/office/drawing/2014/main" id="{711A0366-3945-E17B-2B22-849B351D6058}"/>
              </a:ext>
            </a:extLst>
          </p:cNvPr>
          <p:cNvSpPr>
            <a:spLocks noGrp="1"/>
          </p:cNvSpPr>
          <p:nvPr>
            <p:ph idx="1"/>
          </p:nvPr>
        </p:nvSpPr>
        <p:spPr/>
        <p:txBody>
          <a:bodyPr/>
          <a:lstStyle/>
          <a:p>
            <a:pPr marL="0" indent="0">
              <a:buNone/>
            </a:pPr>
            <a:r>
              <a:rPr lang="tr-TR" b="0" i="0" dirty="0">
                <a:solidFill>
                  <a:srgbClr val="4D5156"/>
                </a:solidFill>
                <a:effectLst/>
                <a:latin typeface="Google Sans"/>
              </a:rPr>
              <a:t> </a:t>
            </a:r>
            <a:endParaRPr lang="tr-TR" dirty="0"/>
          </a:p>
        </p:txBody>
      </p:sp>
      <p:pic>
        <p:nvPicPr>
          <p:cNvPr id="1026" name="Picture 2">
            <a:extLst>
              <a:ext uri="{FF2B5EF4-FFF2-40B4-BE49-F238E27FC236}">
                <a16:creationId xmlns:a16="http://schemas.microsoft.com/office/drawing/2014/main" id="{9A837C08-E3D3-5B3F-79B8-7651B731B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1649413"/>
            <a:ext cx="6408711" cy="4476750"/>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7F2B6C15-7855-37A8-63AE-22B82514EC83}"/>
              </a:ext>
            </a:extLst>
          </p:cNvPr>
          <p:cNvSpPr txBox="1"/>
          <p:nvPr/>
        </p:nvSpPr>
        <p:spPr>
          <a:xfrm>
            <a:off x="539552" y="404664"/>
            <a:ext cx="8147248" cy="707886"/>
          </a:xfrm>
          <a:prstGeom prst="rect">
            <a:avLst/>
          </a:prstGeom>
          <a:noFill/>
        </p:spPr>
        <p:txBody>
          <a:bodyPr wrap="square">
            <a:spAutoFit/>
          </a:bodyPr>
          <a:lstStyle/>
          <a:p>
            <a:r>
              <a:rPr lang="tr-TR" altLang="tr-TR" sz="4000" dirty="0">
                <a:solidFill>
                  <a:srgbClr val="FF3300"/>
                </a:solidFill>
                <a:latin typeface="Algerian" panose="04020705040A02060702" pitchFamily="82" charset="0"/>
              </a:rPr>
              <a:t>KARİYER PLANLAMASI ADIMLARI</a:t>
            </a:r>
            <a:endParaRPr lang="tr-TR" sz="4000" dirty="0"/>
          </a:p>
        </p:txBody>
      </p:sp>
    </p:spTree>
    <p:extLst>
      <p:ext uri="{BB962C8B-B14F-4D97-AF65-F5344CB8AC3E}">
        <p14:creationId xmlns:p14="http://schemas.microsoft.com/office/powerpoint/2010/main" val="3065523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7931224" cy="4248473"/>
          </a:xfrm>
        </p:spPr>
        <p:txBody>
          <a:bodyPr/>
          <a:lstStyle/>
          <a:p>
            <a:pPr marL="0" indent="0">
              <a:buNone/>
            </a:pPr>
            <a:r>
              <a:rPr lang="tr-TR" sz="4000" dirty="0"/>
              <a:t>Milli Eğitim Bakanımız Sayın Ziya </a:t>
            </a:r>
            <a:r>
              <a:rPr lang="tr-TR" sz="4000" dirty="0" err="1"/>
              <a:t>SELÇUK’un</a:t>
            </a:r>
            <a:r>
              <a:rPr lang="tr-TR" sz="4000" dirty="0"/>
              <a:t> dediği gibi diplomaların giderek önemsizleştiği bir döneme doğru giderken </a:t>
            </a:r>
            <a:r>
              <a:rPr lang="tr-TR" sz="4000" dirty="0">
                <a:solidFill>
                  <a:srgbClr val="FF0000"/>
                </a:solidFill>
              </a:rPr>
              <a:t>İşverenler personel alırken diplomadan önce meslekî yeterlik ve becerileri </a:t>
            </a:r>
            <a:r>
              <a:rPr lang="tr-TR" sz="4000" dirty="0"/>
              <a:t>soruyorlar.</a:t>
            </a:r>
          </a:p>
          <a:p>
            <a:endParaRPr lang="tr-TR" dirty="0"/>
          </a:p>
        </p:txBody>
      </p:sp>
      <p:sp>
        <p:nvSpPr>
          <p:cNvPr id="4" name="Veri Yer Tutucusu 3">
            <a:extLst>
              <a:ext uri="{FF2B5EF4-FFF2-40B4-BE49-F238E27FC236}">
                <a16:creationId xmlns:a16="http://schemas.microsoft.com/office/drawing/2014/main" id="{DFD5E40A-DF33-249F-32ED-B3139098DBF0}"/>
              </a:ext>
            </a:extLst>
          </p:cNvPr>
          <p:cNvSpPr>
            <a:spLocks noGrp="1"/>
          </p:cNvSpPr>
          <p:nvPr>
            <p:ph type="dt" sz="half" idx="10"/>
          </p:nvPr>
        </p:nvSpPr>
        <p:spPr/>
        <p:txBody>
          <a:bodyPr/>
          <a:lstStyle/>
          <a:p>
            <a:fld id="{24C304DF-3004-4A42-9D6D-9E08C4129230}" type="datetime8">
              <a:rPr lang="tr-TR" smtClean="0"/>
              <a:t>19.06.2023 12:30</a:t>
            </a:fld>
            <a:endParaRPr lang="tr-TR"/>
          </a:p>
        </p:txBody>
      </p:sp>
      <p:sp>
        <p:nvSpPr>
          <p:cNvPr id="5" name="Slayt Numarası Yer Tutucusu 4">
            <a:extLst>
              <a:ext uri="{FF2B5EF4-FFF2-40B4-BE49-F238E27FC236}">
                <a16:creationId xmlns:a16="http://schemas.microsoft.com/office/drawing/2014/main" id="{B97822BB-FD41-67B3-44C3-A221CFF20C25}"/>
              </a:ext>
            </a:extLst>
          </p:cNvPr>
          <p:cNvSpPr>
            <a:spLocks noGrp="1"/>
          </p:cNvSpPr>
          <p:nvPr>
            <p:ph type="sldNum" sz="quarter" idx="12"/>
          </p:nvPr>
        </p:nvSpPr>
        <p:spPr/>
        <p:txBody>
          <a:bodyPr/>
          <a:lstStyle/>
          <a:p>
            <a:fld id="{C56BB682-17DB-4D10-BB77-1BFF1DDE9014}" type="slidenum">
              <a:rPr lang="tr-TR" smtClean="0"/>
              <a:pPr/>
              <a:t>50</a:t>
            </a:fld>
            <a:endParaRPr 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D9E6CC-1D80-43C5-A121-E4C7DE2C8E38}"/>
              </a:ext>
            </a:extLst>
          </p:cNvPr>
          <p:cNvSpPr>
            <a:spLocks noGrp="1"/>
          </p:cNvSpPr>
          <p:nvPr>
            <p:ph type="ctrTitle"/>
          </p:nvPr>
        </p:nvSpPr>
        <p:spPr>
          <a:xfrm>
            <a:off x="685800" y="2130425"/>
            <a:ext cx="7772400" cy="2450703"/>
          </a:xfrm>
        </p:spPr>
        <p:txBody>
          <a:bodyPr>
            <a:noAutofit/>
          </a:bodyPr>
          <a:lstStyle/>
          <a:p>
            <a:r>
              <a:rPr lang="tr-TR" sz="6000" b="1" dirty="0">
                <a:solidFill>
                  <a:srgbClr val="FF0000"/>
                </a:solidFill>
              </a:rPr>
              <a:t>EĞİTİMDE </a:t>
            </a:r>
            <a:br>
              <a:rPr lang="tr-TR" sz="6000" b="1" dirty="0">
                <a:solidFill>
                  <a:srgbClr val="FF0000"/>
                </a:solidFill>
              </a:rPr>
            </a:br>
            <a:r>
              <a:rPr lang="tr-TR" sz="6000" b="1" dirty="0">
                <a:solidFill>
                  <a:srgbClr val="FF0000"/>
                </a:solidFill>
              </a:rPr>
              <a:t>SİSTEM</a:t>
            </a:r>
            <a:br>
              <a:rPr lang="tr-TR" sz="6000" b="1" dirty="0">
                <a:solidFill>
                  <a:srgbClr val="FF0000"/>
                </a:solidFill>
              </a:rPr>
            </a:br>
            <a:r>
              <a:rPr lang="tr-TR" sz="6000" b="1" dirty="0">
                <a:solidFill>
                  <a:srgbClr val="FF0000"/>
                </a:solidFill>
              </a:rPr>
              <a:t> KAYMASI</a:t>
            </a:r>
          </a:p>
        </p:txBody>
      </p:sp>
      <p:sp>
        <p:nvSpPr>
          <p:cNvPr id="4" name="Veri Yer Tutucusu 3">
            <a:extLst>
              <a:ext uri="{FF2B5EF4-FFF2-40B4-BE49-F238E27FC236}">
                <a16:creationId xmlns:a16="http://schemas.microsoft.com/office/drawing/2014/main" id="{B80513CB-F96D-8953-2B97-F2BFC68996BB}"/>
              </a:ext>
            </a:extLst>
          </p:cNvPr>
          <p:cNvSpPr>
            <a:spLocks noGrp="1"/>
          </p:cNvSpPr>
          <p:nvPr>
            <p:ph type="dt" sz="half" idx="10"/>
          </p:nvPr>
        </p:nvSpPr>
        <p:spPr/>
        <p:txBody>
          <a:bodyPr/>
          <a:lstStyle/>
          <a:p>
            <a:fld id="{86223904-D364-4A68-B0CB-13ECE252A360}" type="datetime8">
              <a:rPr lang="tr-TR" smtClean="0"/>
              <a:t>19.06.2023 12:30</a:t>
            </a:fld>
            <a:endParaRPr lang="tr-TR"/>
          </a:p>
        </p:txBody>
      </p:sp>
      <p:sp>
        <p:nvSpPr>
          <p:cNvPr id="5" name="Slayt Numarası Yer Tutucusu 4">
            <a:extLst>
              <a:ext uri="{FF2B5EF4-FFF2-40B4-BE49-F238E27FC236}">
                <a16:creationId xmlns:a16="http://schemas.microsoft.com/office/drawing/2014/main" id="{55841DC9-677D-DA93-D06C-5A38CF44EF54}"/>
              </a:ext>
            </a:extLst>
          </p:cNvPr>
          <p:cNvSpPr>
            <a:spLocks noGrp="1"/>
          </p:cNvSpPr>
          <p:nvPr>
            <p:ph type="sldNum" sz="quarter" idx="12"/>
          </p:nvPr>
        </p:nvSpPr>
        <p:spPr/>
        <p:txBody>
          <a:bodyPr/>
          <a:lstStyle/>
          <a:p>
            <a:fld id="{C56BB682-17DB-4D10-BB77-1BFF1DDE9014}" type="slidenum">
              <a:rPr lang="tr-TR" smtClean="0"/>
              <a:pPr/>
              <a:t>51</a:t>
            </a:fld>
            <a:endParaRPr lang="tr-TR"/>
          </a:p>
        </p:txBody>
      </p:sp>
    </p:spTree>
    <p:extLst>
      <p:ext uri="{BB962C8B-B14F-4D97-AF65-F5344CB8AC3E}">
        <p14:creationId xmlns:p14="http://schemas.microsoft.com/office/powerpoint/2010/main" val="2602315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3522C2-5F05-4352-AD53-537CB6AFEE87}"/>
              </a:ext>
            </a:extLst>
          </p:cNvPr>
          <p:cNvSpPr>
            <a:spLocks noGrp="1"/>
          </p:cNvSpPr>
          <p:nvPr>
            <p:ph type="ctrTitle"/>
          </p:nvPr>
        </p:nvSpPr>
        <p:spPr>
          <a:xfrm>
            <a:off x="179512" y="188640"/>
            <a:ext cx="8712968" cy="6552728"/>
          </a:xfrm>
        </p:spPr>
        <p:txBody>
          <a:bodyPr>
            <a:noAutofit/>
          </a:bodyPr>
          <a:lstStyle/>
          <a:p>
            <a:pPr algn="l"/>
            <a:r>
              <a:rPr lang="tr-TR" sz="4000" dirty="0"/>
              <a:t>Eğitimde öğrenciye bilgi aktarmaya dayalı eski paradigmanın yerine araştırma, düşünme, sorgulama, keşfetme, hayal gücünü kullanma ve yaratıcılığını geliştirme, çok öğrenmekten çok, öğrenilen bilgiyi uygulama gibi 21. yüzyıl becerilerine dayalı yeni paradigma almaktadır.</a:t>
            </a:r>
          </a:p>
        </p:txBody>
      </p:sp>
      <p:sp>
        <p:nvSpPr>
          <p:cNvPr id="3" name="Veri Yer Tutucusu 2">
            <a:extLst>
              <a:ext uri="{FF2B5EF4-FFF2-40B4-BE49-F238E27FC236}">
                <a16:creationId xmlns:a16="http://schemas.microsoft.com/office/drawing/2014/main" id="{8ABA87D4-EBD5-3AC0-C77F-5712D8669FF8}"/>
              </a:ext>
            </a:extLst>
          </p:cNvPr>
          <p:cNvSpPr>
            <a:spLocks noGrp="1"/>
          </p:cNvSpPr>
          <p:nvPr>
            <p:ph type="dt" sz="half" idx="10"/>
          </p:nvPr>
        </p:nvSpPr>
        <p:spPr/>
        <p:txBody>
          <a:bodyPr/>
          <a:lstStyle/>
          <a:p>
            <a:fld id="{41CE9F2B-8DBA-472F-83E5-6FDC416AEFEB}" type="datetime8">
              <a:rPr lang="tr-TR" smtClean="0"/>
              <a:t>19.06.2023 12:30</a:t>
            </a:fld>
            <a:endParaRPr lang="tr-TR"/>
          </a:p>
        </p:txBody>
      </p:sp>
      <p:sp>
        <p:nvSpPr>
          <p:cNvPr id="4" name="Slayt Numarası Yer Tutucusu 3">
            <a:extLst>
              <a:ext uri="{FF2B5EF4-FFF2-40B4-BE49-F238E27FC236}">
                <a16:creationId xmlns:a16="http://schemas.microsoft.com/office/drawing/2014/main" id="{887AE4A5-063E-DCBB-5E7A-F32D1034A055}"/>
              </a:ext>
            </a:extLst>
          </p:cNvPr>
          <p:cNvSpPr>
            <a:spLocks noGrp="1"/>
          </p:cNvSpPr>
          <p:nvPr>
            <p:ph type="sldNum" sz="quarter" idx="12"/>
          </p:nvPr>
        </p:nvSpPr>
        <p:spPr/>
        <p:txBody>
          <a:bodyPr/>
          <a:lstStyle/>
          <a:p>
            <a:fld id="{C56BB682-17DB-4D10-BB77-1BFF1DDE9014}" type="slidenum">
              <a:rPr lang="tr-TR" smtClean="0"/>
              <a:pPr/>
              <a:t>52</a:t>
            </a:fld>
            <a:endParaRPr lang="tr-TR"/>
          </a:p>
        </p:txBody>
      </p:sp>
    </p:spTree>
    <p:extLst>
      <p:ext uri="{BB962C8B-B14F-4D97-AF65-F5344CB8AC3E}">
        <p14:creationId xmlns:p14="http://schemas.microsoft.com/office/powerpoint/2010/main" val="14201634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59D8B01F-D9F3-FE36-B49F-BB7B40B70285}"/>
              </a:ext>
            </a:extLst>
          </p:cNvPr>
          <p:cNvSpPr>
            <a:spLocks noGrp="1"/>
          </p:cNvSpPr>
          <p:nvPr>
            <p:ph type="dt" sz="half" idx="10"/>
          </p:nvPr>
        </p:nvSpPr>
        <p:spPr/>
        <p:txBody>
          <a:bodyPr/>
          <a:lstStyle/>
          <a:p>
            <a:fld id="{26A12ABB-36E1-4BC3-8DE9-2FF04849B52A}" type="datetime8">
              <a:rPr lang="tr-TR" smtClean="0"/>
              <a:t>19.06.2023 12:30</a:t>
            </a:fld>
            <a:endParaRPr lang="tr-TR"/>
          </a:p>
        </p:txBody>
      </p:sp>
      <p:sp>
        <p:nvSpPr>
          <p:cNvPr id="5" name="Slayt Numarası Yer Tutucusu 4">
            <a:extLst>
              <a:ext uri="{FF2B5EF4-FFF2-40B4-BE49-F238E27FC236}">
                <a16:creationId xmlns:a16="http://schemas.microsoft.com/office/drawing/2014/main" id="{F59424AE-EEF5-2F7E-D0BE-46C67D0AEB1B}"/>
              </a:ext>
            </a:extLst>
          </p:cNvPr>
          <p:cNvSpPr>
            <a:spLocks noGrp="1"/>
          </p:cNvSpPr>
          <p:nvPr>
            <p:ph type="sldNum" sz="quarter" idx="12"/>
          </p:nvPr>
        </p:nvSpPr>
        <p:spPr/>
        <p:txBody>
          <a:bodyPr/>
          <a:lstStyle/>
          <a:p>
            <a:fld id="{C56BB682-17DB-4D10-BB77-1BFF1DDE9014}" type="slidenum">
              <a:rPr lang="tr-TR" smtClean="0"/>
              <a:pPr/>
              <a:t>53</a:t>
            </a:fld>
            <a:endParaRPr lang="tr-TR"/>
          </a:p>
        </p:txBody>
      </p:sp>
      <p:sp>
        <p:nvSpPr>
          <p:cNvPr id="7" name="Başlık 6">
            <a:extLst>
              <a:ext uri="{FF2B5EF4-FFF2-40B4-BE49-F238E27FC236}">
                <a16:creationId xmlns:a16="http://schemas.microsoft.com/office/drawing/2014/main" id="{0B8B14D6-E3F1-96DF-5356-5D9D5420B941}"/>
              </a:ext>
            </a:extLst>
          </p:cNvPr>
          <p:cNvSpPr>
            <a:spLocks noGrp="1"/>
          </p:cNvSpPr>
          <p:nvPr>
            <p:ph type="ctrTitle"/>
          </p:nvPr>
        </p:nvSpPr>
        <p:spPr>
          <a:xfrm>
            <a:off x="685800" y="764704"/>
            <a:ext cx="7772400" cy="3960439"/>
          </a:xfrm>
        </p:spPr>
        <p:txBody>
          <a:bodyPr>
            <a:noAutofit/>
          </a:bodyPr>
          <a:lstStyle/>
          <a:p>
            <a:r>
              <a:rPr lang="tr-TR" altLang="tr-TR" sz="6600" dirty="0">
                <a:solidFill>
                  <a:srgbClr val="FF3300"/>
                </a:solidFill>
                <a:latin typeface="Algerian" panose="04020705040A02060702" pitchFamily="82" charset="0"/>
              </a:rPr>
              <a:t>21. YÜZYIL BECERİLERİ İLE DONAMAK</a:t>
            </a:r>
            <a:endParaRPr lang="tr-TR" sz="6600" dirty="0"/>
          </a:p>
        </p:txBody>
      </p:sp>
    </p:spTree>
    <p:extLst>
      <p:ext uri="{BB962C8B-B14F-4D97-AF65-F5344CB8AC3E}">
        <p14:creationId xmlns:p14="http://schemas.microsoft.com/office/powerpoint/2010/main" val="3622661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1B427C-862A-4DBB-B388-23B465BF540D}"/>
              </a:ext>
            </a:extLst>
          </p:cNvPr>
          <p:cNvSpPr>
            <a:spLocks noGrp="1"/>
          </p:cNvSpPr>
          <p:nvPr>
            <p:ph type="ctrTitle"/>
          </p:nvPr>
        </p:nvSpPr>
        <p:spPr>
          <a:xfrm>
            <a:off x="467544" y="1124744"/>
            <a:ext cx="7990656" cy="5112567"/>
          </a:xfrm>
        </p:spPr>
        <p:txBody>
          <a:bodyPr>
            <a:noAutofit/>
          </a:bodyPr>
          <a:lstStyle/>
          <a:p>
            <a:pPr algn="l"/>
            <a:r>
              <a:rPr lang="tr-TR" sz="3600" dirty="0"/>
              <a:t>1-İletişim, sözlü ve yazılı ifade, etkileşim, topluluğa hitap etme, sunum yapabilme,</a:t>
            </a:r>
            <a:br>
              <a:rPr lang="tr-TR" sz="3600" dirty="0"/>
            </a:br>
            <a:r>
              <a:rPr lang="tr-TR" sz="3600" dirty="0"/>
              <a:t>2-Yabancı dillerde iletişim,</a:t>
            </a:r>
            <a:br>
              <a:rPr lang="tr-TR" sz="3600" dirty="0"/>
            </a:br>
            <a:r>
              <a:rPr lang="tr-TR" sz="3600" dirty="0"/>
              <a:t>3-Matematiksel yetkinlik, fen ve teknolojide yetkinlikler,</a:t>
            </a:r>
            <a:br>
              <a:rPr lang="tr-TR" sz="3600" dirty="0"/>
            </a:br>
            <a:r>
              <a:rPr lang="tr-TR" sz="3600" dirty="0"/>
              <a:t>4-Eleştirel düşünme, sorgulama, problem çözme, akıl yürütme, analiz etme ve sentezleme, yorumlama,</a:t>
            </a:r>
            <a:br>
              <a:rPr lang="tr-TR" sz="4000" dirty="0"/>
            </a:br>
            <a:br>
              <a:rPr lang="tr-TR" sz="2000" dirty="0"/>
            </a:br>
            <a:endParaRPr lang="tr-TR" sz="2000" dirty="0"/>
          </a:p>
        </p:txBody>
      </p:sp>
      <p:sp>
        <p:nvSpPr>
          <p:cNvPr id="3" name="Veri Yer Tutucusu 2">
            <a:extLst>
              <a:ext uri="{FF2B5EF4-FFF2-40B4-BE49-F238E27FC236}">
                <a16:creationId xmlns:a16="http://schemas.microsoft.com/office/drawing/2014/main" id="{C491F943-B62B-0CE7-B281-F454769DD7B8}"/>
              </a:ext>
            </a:extLst>
          </p:cNvPr>
          <p:cNvSpPr>
            <a:spLocks noGrp="1"/>
          </p:cNvSpPr>
          <p:nvPr>
            <p:ph type="dt" sz="half" idx="10"/>
          </p:nvPr>
        </p:nvSpPr>
        <p:spPr/>
        <p:txBody>
          <a:bodyPr/>
          <a:lstStyle/>
          <a:p>
            <a:fld id="{B7161335-01D5-4519-80F8-4925FBB874DA}" type="datetime8">
              <a:rPr lang="tr-TR" smtClean="0"/>
              <a:t>19.06.2023 12:30</a:t>
            </a:fld>
            <a:endParaRPr lang="tr-TR"/>
          </a:p>
        </p:txBody>
      </p:sp>
      <p:sp>
        <p:nvSpPr>
          <p:cNvPr id="4" name="Slayt Numarası Yer Tutucusu 3">
            <a:extLst>
              <a:ext uri="{FF2B5EF4-FFF2-40B4-BE49-F238E27FC236}">
                <a16:creationId xmlns:a16="http://schemas.microsoft.com/office/drawing/2014/main" id="{D00C9E51-7E9B-9DF0-B3F4-78B6E409D73B}"/>
              </a:ext>
            </a:extLst>
          </p:cNvPr>
          <p:cNvSpPr>
            <a:spLocks noGrp="1"/>
          </p:cNvSpPr>
          <p:nvPr>
            <p:ph type="sldNum" sz="quarter" idx="12"/>
          </p:nvPr>
        </p:nvSpPr>
        <p:spPr/>
        <p:txBody>
          <a:bodyPr/>
          <a:lstStyle/>
          <a:p>
            <a:fld id="{C56BB682-17DB-4D10-BB77-1BFF1DDE9014}" type="slidenum">
              <a:rPr lang="tr-TR" smtClean="0"/>
              <a:pPr/>
              <a:t>54</a:t>
            </a:fld>
            <a:endParaRPr lang="tr-TR"/>
          </a:p>
        </p:txBody>
      </p:sp>
      <p:sp>
        <p:nvSpPr>
          <p:cNvPr id="6" name="Metin kutusu 5">
            <a:extLst>
              <a:ext uri="{FF2B5EF4-FFF2-40B4-BE49-F238E27FC236}">
                <a16:creationId xmlns:a16="http://schemas.microsoft.com/office/drawing/2014/main" id="{1C714F58-44CD-601B-F857-2AA7A6C8EB1C}"/>
              </a:ext>
            </a:extLst>
          </p:cNvPr>
          <p:cNvSpPr txBox="1"/>
          <p:nvPr/>
        </p:nvSpPr>
        <p:spPr>
          <a:xfrm>
            <a:off x="685800" y="436023"/>
            <a:ext cx="7342584" cy="646331"/>
          </a:xfrm>
          <a:prstGeom prst="rect">
            <a:avLst/>
          </a:prstGeom>
          <a:noFill/>
        </p:spPr>
        <p:txBody>
          <a:bodyPr wrap="square">
            <a:spAutoFit/>
          </a:bodyPr>
          <a:lstStyle/>
          <a:p>
            <a:pPr algn="ctr"/>
            <a:r>
              <a:rPr lang="tr-TR" altLang="tr-TR" sz="3600" dirty="0">
                <a:solidFill>
                  <a:srgbClr val="FF3300"/>
                </a:solidFill>
                <a:latin typeface="Algerian" panose="04020705040A02060702" pitchFamily="82" charset="0"/>
              </a:rPr>
              <a:t>21. YÜZYIL BECERİLERİ </a:t>
            </a:r>
            <a:endParaRPr lang="tr-TR" sz="3600" dirty="0"/>
          </a:p>
        </p:txBody>
      </p:sp>
    </p:spTree>
    <p:extLst>
      <p:ext uri="{BB962C8B-B14F-4D97-AF65-F5344CB8AC3E}">
        <p14:creationId xmlns:p14="http://schemas.microsoft.com/office/powerpoint/2010/main" val="3290716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9AA0AC-33C3-4A58-844D-053FD2A5B684}"/>
              </a:ext>
            </a:extLst>
          </p:cNvPr>
          <p:cNvSpPr>
            <a:spLocks noGrp="1"/>
          </p:cNvSpPr>
          <p:nvPr>
            <p:ph type="ctrTitle"/>
          </p:nvPr>
        </p:nvSpPr>
        <p:spPr>
          <a:xfrm>
            <a:off x="179512" y="1268760"/>
            <a:ext cx="8640960" cy="4752528"/>
          </a:xfrm>
        </p:spPr>
        <p:txBody>
          <a:bodyPr>
            <a:noAutofit/>
          </a:bodyPr>
          <a:lstStyle/>
          <a:p>
            <a:pPr algn="l"/>
            <a:r>
              <a:rPr lang="tr-TR" sz="3200" dirty="0"/>
              <a:t>5-Bilişim ve iletişim teknolojileri okuryazarlığı, medya ve internet okuryazarlığı, veri tutma, analiz etme ve yorumlama, programlama.</a:t>
            </a:r>
            <a:br>
              <a:rPr lang="tr-TR" sz="3200" dirty="0"/>
            </a:br>
            <a:r>
              <a:rPr lang="tr-TR" sz="3200" dirty="0"/>
              <a:t>6-Öğrenmeyi öğrenme, araştırma yapabilme</a:t>
            </a:r>
            <a:br>
              <a:rPr lang="tr-TR" sz="3200" dirty="0"/>
            </a:br>
            <a:r>
              <a:rPr lang="tr-TR" sz="3200" dirty="0"/>
              <a:t>7-Medeni, etik ve sosyal adalet okuryazarlığı</a:t>
            </a:r>
            <a:br>
              <a:rPr lang="tr-TR" sz="3200" dirty="0"/>
            </a:br>
            <a:r>
              <a:rPr lang="tr-TR" sz="3200" dirty="0"/>
              <a:t>8-Girişkenlik/ girişimcilik, inisiyatif kullanma, karar verebilme</a:t>
            </a:r>
            <a:br>
              <a:rPr lang="tr-TR" sz="3200" dirty="0"/>
            </a:br>
            <a:r>
              <a:rPr lang="tr-TR" sz="3200" dirty="0"/>
              <a:t>9-Kültürel farkındalık, yaratıcılık, estetiklik, merak, hayal gücü, inovasyon, kendini ifade edebilme.</a:t>
            </a:r>
            <a:br>
              <a:rPr lang="tr-TR" sz="3200" dirty="0"/>
            </a:br>
            <a:endParaRPr lang="tr-TR" sz="3200" dirty="0"/>
          </a:p>
        </p:txBody>
      </p:sp>
      <p:sp>
        <p:nvSpPr>
          <p:cNvPr id="3" name="Veri Yer Tutucusu 2">
            <a:extLst>
              <a:ext uri="{FF2B5EF4-FFF2-40B4-BE49-F238E27FC236}">
                <a16:creationId xmlns:a16="http://schemas.microsoft.com/office/drawing/2014/main" id="{495A7767-4586-97AF-C199-D9F7F90EF723}"/>
              </a:ext>
            </a:extLst>
          </p:cNvPr>
          <p:cNvSpPr>
            <a:spLocks noGrp="1"/>
          </p:cNvSpPr>
          <p:nvPr>
            <p:ph type="dt" sz="half" idx="10"/>
          </p:nvPr>
        </p:nvSpPr>
        <p:spPr/>
        <p:txBody>
          <a:bodyPr/>
          <a:lstStyle/>
          <a:p>
            <a:fld id="{11EC43F8-38A5-48C0-91F6-532DCE54D22C}" type="datetime8">
              <a:rPr lang="tr-TR" smtClean="0"/>
              <a:t>19.06.2023 12:30</a:t>
            </a:fld>
            <a:endParaRPr lang="tr-TR"/>
          </a:p>
        </p:txBody>
      </p:sp>
      <p:sp>
        <p:nvSpPr>
          <p:cNvPr id="4" name="Slayt Numarası Yer Tutucusu 3">
            <a:extLst>
              <a:ext uri="{FF2B5EF4-FFF2-40B4-BE49-F238E27FC236}">
                <a16:creationId xmlns:a16="http://schemas.microsoft.com/office/drawing/2014/main" id="{7447CE23-6C55-B678-E967-1FD09F66F214}"/>
              </a:ext>
            </a:extLst>
          </p:cNvPr>
          <p:cNvSpPr>
            <a:spLocks noGrp="1"/>
          </p:cNvSpPr>
          <p:nvPr>
            <p:ph type="sldNum" sz="quarter" idx="12"/>
          </p:nvPr>
        </p:nvSpPr>
        <p:spPr/>
        <p:txBody>
          <a:bodyPr/>
          <a:lstStyle/>
          <a:p>
            <a:fld id="{C56BB682-17DB-4D10-BB77-1BFF1DDE9014}" type="slidenum">
              <a:rPr lang="tr-TR" smtClean="0"/>
              <a:pPr/>
              <a:t>55</a:t>
            </a:fld>
            <a:endParaRPr lang="tr-TR"/>
          </a:p>
        </p:txBody>
      </p:sp>
      <p:sp>
        <p:nvSpPr>
          <p:cNvPr id="6" name="Metin kutusu 5">
            <a:extLst>
              <a:ext uri="{FF2B5EF4-FFF2-40B4-BE49-F238E27FC236}">
                <a16:creationId xmlns:a16="http://schemas.microsoft.com/office/drawing/2014/main" id="{4F18C529-53C3-1D91-5F4A-4151477A265E}"/>
              </a:ext>
            </a:extLst>
          </p:cNvPr>
          <p:cNvSpPr txBox="1"/>
          <p:nvPr/>
        </p:nvSpPr>
        <p:spPr>
          <a:xfrm>
            <a:off x="755576" y="467380"/>
            <a:ext cx="7344816" cy="584775"/>
          </a:xfrm>
          <a:prstGeom prst="rect">
            <a:avLst/>
          </a:prstGeom>
          <a:noFill/>
        </p:spPr>
        <p:txBody>
          <a:bodyPr wrap="square">
            <a:spAutoFit/>
          </a:bodyPr>
          <a:lstStyle/>
          <a:p>
            <a:pPr algn="ctr"/>
            <a:r>
              <a:rPr lang="tr-TR" altLang="tr-TR" sz="3200" dirty="0">
                <a:solidFill>
                  <a:srgbClr val="FF3300"/>
                </a:solidFill>
                <a:latin typeface="Algerian" panose="04020705040A02060702" pitchFamily="82" charset="0"/>
              </a:rPr>
              <a:t>21. YÜZYIL BECERİLERİ</a:t>
            </a:r>
            <a:r>
              <a:rPr lang="tr-TR" altLang="tr-TR" sz="1800" dirty="0">
                <a:solidFill>
                  <a:srgbClr val="FF3300"/>
                </a:solidFill>
                <a:latin typeface="Algerian" panose="04020705040A02060702" pitchFamily="82" charset="0"/>
              </a:rPr>
              <a:t> </a:t>
            </a:r>
            <a:endParaRPr lang="tr-TR" dirty="0"/>
          </a:p>
        </p:txBody>
      </p:sp>
    </p:spTree>
    <p:extLst>
      <p:ext uri="{BB962C8B-B14F-4D97-AF65-F5344CB8AC3E}">
        <p14:creationId xmlns:p14="http://schemas.microsoft.com/office/powerpoint/2010/main" val="2888744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BEDE05-AFDA-4EAC-ACD8-C8CBA8A4FDA1}"/>
              </a:ext>
            </a:extLst>
          </p:cNvPr>
          <p:cNvSpPr>
            <a:spLocks noGrp="1"/>
          </p:cNvSpPr>
          <p:nvPr>
            <p:ph type="ctrTitle"/>
          </p:nvPr>
        </p:nvSpPr>
        <p:spPr>
          <a:xfrm>
            <a:off x="755576" y="875047"/>
            <a:ext cx="7920880" cy="5362265"/>
          </a:xfrm>
        </p:spPr>
        <p:txBody>
          <a:bodyPr>
            <a:noAutofit/>
          </a:bodyPr>
          <a:lstStyle/>
          <a:p>
            <a:pPr algn="l"/>
            <a:r>
              <a:rPr lang="tr-TR" sz="2800" dirty="0"/>
              <a:t>10-liderlik, ekip çalışması, sebat, disiplin, işbirliği yapma, uyumluluk,</a:t>
            </a:r>
            <a:br>
              <a:rPr lang="tr-TR" sz="2800" dirty="0"/>
            </a:br>
            <a:r>
              <a:rPr lang="tr-TR" sz="2800" dirty="0"/>
              <a:t>11-Zaman yönetimi ve planlılık,</a:t>
            </a:r>
            <a:br>
              <a:rPr lang="tr-TR" sz="2800" dirty="0"/>
            </a:br>
            <a:r>
              <a:rPr lang="tr-TR" sz="2800" dirty="0"/>
              <a:t>12-Küresel farkındalık, insanilik, çok kültürlülük okuryazarlığı,</a:t>
            </a:r>
            <a:br>
              <a:rPr lang="tr-TR" sz="2800" dirty="0"/>
            </a:br>
            <a:r>
              <a:rPr lang="tr-TR" sz="2800" dirty="0"/>
              <a:t>13-Bilimsellik okuryazarlığı, muhakeme yetkinliği, bilimsel metot kullanabilme becerisi,</a:t>
            </a:r>
            <a:br>
              <a:rPr lang="tr-TR" sz="2800" dirty="0"/>
            </a:br>
            <a:r>
              <a:rPr lang="tr-TR" sz="2800" dirty="0"/>
              <a:t>14-Ekonomi ve finans okuryazarlığı, para yönetimi,</a:t>
            </a:r>
            <a:br>
              <a:rPr lang="tr-TR" sz="2800" dirty="0"/>
            </a:br>
            <a:r>
              <a:rPr lang="tr-TR" sz="2800" dirty="0"/>
              <a:t>15-Çevre ve koruma okuryazarlığı, eko sistem anlayışı,</a:t>
            </a:r>
            <a:br>
              <a:rPr lang="tr-TR" sz="2800" dirty="0"/>
            </a:br>
            <a:r>
              <a:rPr lang="tr-TR" sz="2800" dirty="0"/>
              <a:t>16-Beslenme, sportif faaliyetler, halk sağlığı ve güvenliği dahil sağlık ve dinçlik okuryazarlığı,</a:t>
            </a:r>
            <a:br>
              <a:rPr lang="tr-TR" sz="2800" dirty="0"/>
            </a:br>
            <a:endParaRPr lang="tr-TR" sz="2800" dirty="0"/>
          </a:p>
        </p:txBody>
      </p:sp>
      <p:sp>
        <p:nvSpPr>
          <p:cNvPr id="3" name="Veri Yer Tutucusu 2">
            <a:extLst>
              <a:ext uri="{FF2B5EF4-FFF2-40B4-BE49-F238E27FC236}">
                <a16:creationId xmlns:a16="http://schemas.microsoft.com/office/drawing/2014/main" id="{52B49084-6DD1-790A-1894-3BE0B807AEF3}"/>
              </a:ext>
            </a:extLst>
          </p:cNvPr>
          <p:cNvSpPr>
            <a:spLocks noGrp="1"/>
          </p:cNvSpPr>
          <p:nvPr>
            <p:ph type="dt" sz="half" idx="10"/>
          </p:nvPr>
        </p:nvSpPr>
        <p:spPr/>
        <p:txBody>
          <a:bodyPr/>
          <a:lstStyle/>
          <a:p>
            <a:fld id="{4D1230F8-F55B-4E75-AE07-66AD11EF851A}" type="datetime8">
              <a:rPr lang="tr-TR" smtClean="0"/>
              <a:t>19.06.2023 12:30</a:t>
            </a:fld>
            <a:endParaRPr lang="tr-TR"/>
          </a:p>
        </p:txBody>
      </p:sp>
      <p:sp>
        <p:nvSpPr>
          <p:cNvPr id="4" name="Slayt Numarası Yer Tutucusu 3">
            <a:extLst>
              <a:ext uri="{FF2B5EF4-FFF2-40B4-BE49-F238E27FC236}">
                <a16:creationId xmlns:a16="http://schemas.microsoft.com/office/drawing/2014/main" id="{5C5D6E4E-DFFF-0844-57D0-15B2D4D475CA}"/>
              </a:ext>
            </a:extLst>
          </p:cNvPr>
          <p:cNvSpPr>
            <a:spLocks noGrp="1"/>
          </p:cNvSpPr>
          <p:nvPr>
            <p:ph type="sldNum" sz="quarter" idx="12"/>
          </p:nvPr>
        </p:nvSpPr>
        <p:spPr/>
        <p:txBody>
          <a:bodyPr/>
          <a:lstStyle/>
          <a:p>
            <a:fld id="{C56BB682-17DB-4D10-BB77-1BFF1DDE9014}" type="slidenum">
              <a:rPr lang="tr-TR" smtClean="0"/>
              <a:pPr/>
              <a:t>56</a:t>
            </a:fld>
            <a:endParaRPr lang="tr-TR"/>
          </a:p>
        </p:txBody>
      </p:sp>
      <p:sp>
        <p:nvSpPr>
          <p:cNvPr id="6" name="Metin kutusu 5">
            <a:extLst>
              <a:ext uri="{FF2B5EF4-FFF2-40B4-BE49-F238E27FC236}">
                <a16:creationId xmlns:a16="http://schemas.microsoft.com/office/drawing/2014/main" id="{7ACC5378-E988-0A9E-E6D8-A1408015069F}"/>
              </a:ext>
            </a:extLst>
          </p:cNvPr>
          <p:cNvSpPr txBox="1"/>
          <p:nvPr/>
        </p:nvSpPr>
        <p:spPr>
          <a:xfrm>
            <a:off x="1259632" y="290272"/>
            <a:ext cx="6768752" cy="584775"/>
          </a:xfrm>
          <a:prstGeom prst="rect">
            <a:avLst/>
          </a:prstGeom>
          <a:noFill/>
        </p:spPr>
        <p:txBody>
          <a:bodyPr wrap="square">
            <a:spAutoFit/>
          </a:bodyPr>
          <a:lstStyle/>
          <a:p>
            <a:pPr algn="ctr"/>
            <a:r>
              <a:rPr lang="tr-TR" altLang="tr-TR" sz="3200" dirty="0">
                <a:solidFill>
                  <a:srgbClr val="FF3300"/>
                </a:solidFill>
                <a:latin typeface="Algerian" panose="04020705040A02060702" pitchFamily="82" charset="0"/>
              </a:rPr>
              <a:t>21. YÜZYIL BECERİLERİ </a:t>
            </a:r>
            <a:endParaRPr lang="tr-TR" sz="3200" dirty="0"/>
          </a:p>
        </p:txBody>
      </p:sp>
    </p:spTree>
    <p:extLst>
      <p:ext uri="{BB962C8B-B14F-4D97-AF65-F5344CB8AC3E}">
        <p14:creationId xmlns:p14="http://schemas.microsoft.com/office/powerpoint/2010/main" val="1064669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sz="4400" dirty="0">
                <a:solidFill>
                  <a:srgbClr val="FF3300"/>
                </a:solidFill>
                <a:latin typeface="Algerian" panose="04020705040A02060702" pitchFamily="82" charset="0"/>
              </a:rPr>
              <a:t>EĞİtİm istihdam </a:t>
            </a:r>
            <a:r>
              <a:rPr lang="tr-TR" altLang="tr-TR" sz="4400" dirty="0" err="1">
                <a:solidFill>
                  <a:srgbClr val="FF3300"/>
                </a:solidFill>
                <a:latin typeface="Algerian" panose="04020705040A02060702" pitchFamily="82" charset="0"/>
              </a:rPr>
              <a:t>iliŞkilerinde</a:t>
            </a:r>
            <a:r>
              <a:rPr lang="tr-TR" altLang="tr-TR" sz="4400" dirty="0">
                <a:solidFill>
                  <a:srgbClr val="FF3300"/>
                </a:solidFill>
                <a:latin typeface="Algerian" panose="04020705040A02060702" pitchFamily="82" charset="0"/>
              </a:rPr>
              <a:t> sorunlar</a:t>
            </a:r>
            <a:endParaRPr lang="tr-TR" dirty="0"/>
          </a:p>
        </p:txBody>
      </p:sp>
      <p:sp>
        <p:nvSpPr>
          <p:cNvPr id="3" name="2 İçerik Yer Tutucusu"/>
          <p:cNvSpPr>
            <a:spLocks noGrp="1"/>
          </p:cNvSpPr>
          <p:nvPr>
            <p:ph idx="1"/>
          </p:nvPr>
        </p:nvSpPr>
        <p:spPr/>
        <p:txBody>
          <a:bodyPr/>
          <a:lstStyle/>
          <a:p>
            <a:pPr>
              <a:buFont typeface="Wingdings" panose="05000000000000000000" pitchFamily="2" charset="2"/>
              <a:buChar char="Ø"/>
            </a:pPr>
            <a:r>
              <a:rPr lang="tr-TR" dirty="0"/>
              <a:t>Diplomalı insan sayımız hızla artarken, beceriye dayalı meslek sahibi insanımız hızla azalıyor.</a:t>
            </a:r>
          </a:p>
          <a:p>
            <a:pPr>
              <a:buFont typeface="Wingdings" panose="05000000000000000000" pitchFamily="2" charset="2"/>
              <a:buChar char="Ø"/>
            </a:pPr>
            <a:r>
              <a:rPr lang="tr-TR" dirty="0"/>
              <a:t>Artık aradığınız zaman bir su tesisatçısı, fayans ustası, elektrikçi bulmak giderek zorlaşıyor.</a:t>
            </a:r>
          </a:p>
          <a:p>
            <a:pPr>
              <a:buFont typeface="Wingdings" panose="05000000000000000000" pitchFamily="2" charset="2"/>
              <a:buChar char="Ø"/>
            </a:pPr>
            <a:r>
              <a:rPr lang="tr-TR" dirty="0"/>
              <a:t>Oto tamircisi, oto elektrikçisi, klimacı, kombi bakım ustasında bir iş yaptırmak için randevu almanız gerekiyor.</a:t>
            </a:r>
          </a:p>
        </p:txBody>
      </p:sp>
      <p:sp>
        <p:nvSpPr>
          <p:cNvPr id="4" name="Veri Yer Tutucusu 3">
            <a:extLst>
              <a:ext uri="{FF2B5EF4-FFF2-40B4-BE49-F238E27FC236}">
                <a16:creationId xmlns:a16="http://schemas.microsoft.com/office/drawing/2014/main" id="{BFE4AEF6-6750-F905-65B2-4EFF661A3C92}"/>
              </a:ext>
            </a:extLst>
          </p:cNvPr>
          <p:cNvSpPr>
            <a:spLocks noGrp="1"/>
          </p:cNvSpPr>
          <p:nvPr>
            <p:ph type="dt" sz="half" idx="10"/>
          </p:nvPr>
        </p:nvSpPr>
        <p:spPr/>
        <p:txBody>
          <a:bodyPr/>
          <a:lstStyle/>
          <a:p>
            <a:fld id="{83EB6DA0-430B-4F50-A6D4-C7E222E49002}" type="datetime8">
              <a:rPr lang="tr-TR" smtClean="0"/>
              <a:t>19.06.2023 12:30</a:t>
            </a:fld>
            <a:endParaRPr lang="tr-TR"/>
          </a:p>
        </p:txBody>
      </p:sp>
      <p:sp>
        <p:nvSpPr>
          <p:cNvPr id="5" name="Slayt Numarası Yer Tutucusu 4">
            <a:extLst>
              <a:ext uri="{FF2B5EF4-FFF2-40B4-BE49-F238E27FC236}">
                <a16:creationId xmlns:a16="http://schemas.microsoft.com/office/drawing/2014/main" id="{1A933012-C2AC-ED30-8FC5-4231EDB4192F}"/>
              </a:ext>
            </a:extLst>
          </p:cNvPr>
          <p:cNvSpPr>
            <a:spLocks noGrp="1"/>
          </p:cNvSpPr>
          <p:nvPr>
            <p:ph type="sldNum" sz="quarter" idx="12"/>
          </p:nvPr>
        </p:nvSpPr>
        <p:spPr/>
        <p:txBody>
          <a:bodyPr/>
          <a:lstStyle/>
          <a:p>
            <a:fld id="{C56BB682-17DB-4D10-BB77-1BFF1DDE9014}" type="slidenum">
              <a:rPr lang="tr-TR" smtClean="0"/>
              <a:pPr/>
              <a:t>57</a:t>
            </a:fld>
            <a:endParaRPr lang="tr-T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altLang="tr-TR" sz="4400" dirty="0">
                <a:solidFill>
                  <a:srgbClr val="FF3300"/>
                </a:solidFill>
                <a:latin typeface="Algerian" panose="04020705040A02060702" pitchFamily="82" charset="0"/>
              </a:rPr>
              <a:t>EĞİtİm istihdam </a:t>
            </a:r>
            <a:r>
              <a:rPr lang="tr-TR" altLang="tr-TR" sz="4400" dirty="0" err="1">
                <a:solidFill>
                  <a:srgbClr val="FF3300"/>
                </a:solidFill>
                <a:latin typeface="Algerian" panose="04020705040A02060702" pitchFamily="82" charset="0"/>
              </a:rPr>
              <a:t>iliŞkilerinde</a:t>
            </a:r>
            <a:r>
              <a:rPr lang="tr-TR" altLang="tr-TR" sz="4400" dirty="0">
                <a:solidFill>
                  <a:srgbClr val="FF3300"/>
                </a:solidFill>
                <a:latin typeface="Algerian" panose="04020705040A02060702" pitchFamily="82" charset="0"/>
              </a:rPr>
              <a:t> sorunlar</a:t>
            </a:r>
            <a:endParaRPr lang="tr-TR" dirty="0"/>
          </a:p>
        </p:txBody>
      </p:sp>
      <p:sp>
        <p:nvSpPr>
          <p:cNvPr id="3" name="2 İçerik Yer Tutucusu"/>
          <p:cNvSpPr>
            <a:spLocks noGrp="1"/>
          </p:cNvSpPr>
          <p:nvPr>
            <p:ph idx="1"/>
          </p:nvPr>
        </p:nvSpPr>
        <p:spPr/>
        <p:txBody>
          <a:bodyPr/>
          <a:lstStyle/>
          <a:p>
            <a:r>
              <a:rPr lang="tr-TR" dirty="0"/>
              <a:t>Beceriye dayalı yüzlerce meslek ustası, yanında yetiştirecek çırak bulamıyor.</a:t>
            </a:r>
          </a:p>
          <a:p>
            <a:r>
              <a:rPr lang="tr-TR" dirty="0"/>
              <a:t>25 yaşından sonra üniversite mezunu, iş aramaktan yorgun düşmüş yüz binlerce gencimiz bir meslek sahibi olmak için çırak olarak iş istiyor.</a:t>
            </a:r>
          </a:p>
        </p:txBody>
      </p:sp>
      <p:sp>
        <p:nvSpPr>
          <p:cNvPr id="4" name="Veri Yer Tutucusu 3">
            <a:extLst>
              <a:ext uri="{FF2B5EF4-FFF2-40B4-BE49-F238E27FC236}">
                <a16:creationId xmlns:a16="http://schemas.microsoft.com/office/drawing/2014/main" id="{4580821B-E09E-5D00-A417-66A7CF07680E}"/>
              </a:ext>
            </a:extLst>
          </p:cNvPr>
          <p:cNvSpPr>
            <a:spLocks noGrp="1"/>
          </p:cNvSpPr>
          <p:nvPr>
            <p:ph type="dt" sz="half" idx="10"/>
          </p:nvPr>
        </p:nvSpPr>
        <p:spPr/>
        <p:txBody>
          <a:bodyPr/>
          <a:lstStyle/>
          <a:p>
            <a:fld id="{0E196987-DD5A-4599-B1E6-76A618D82443}" type="datetime8">
              <a:rPr lang="tr-TR" smtClean="0"/>
              <a:t>19.06.2023 12:30</a:t>
            </a:fld>
            <a:endParaRPr lang="tr-TR"/>
          </a:p>
        </p:txBody>
      </p:sp>
      <p:sp>
        <p:nvSpPr>
          <p:cNvPr id="5" name="Slayt Numarası Yer Tutucusu 4">
            <a:extLst>
              <a:ext uri="{FF2B5EF4-FFF2-40B4-BE49-F238E27FC236}">
                <a16:creationId xmlns:a16="http://schemas.microsoft.com/office/drawing/2014/main" id="{EFC23C0D-22DF-EB16-E4A1-3E0195F2B80D}"/>
              </a:ext>
            </a:extLst>
          </p:cNvPr>
          <p:cNvSpPr>
            <a:spLocks noGrp="1"/>
          </p:cNvSpPr>
          <p:nvPr>
            <p:ph type="sldNum" sz="quarter" idx="12"/>
          </p:nvPr>
        </p:nvSpPr>
        <p:spPr/>
        <p:txBody>
          <a:bodyPr/>
          <a:lstStyle/>
          <a:p>
            <a:fld id="{C56BB682-17DB-4D10-BB77-1BFF1DDE9014}" type="slidenum">
              <a:rPr lang="tr-TR" smtClean="0"/>
              <a:pPr/>
              <a:t>58</a:t>
            </a:fld>
            <a:endParaRPr 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83E04128-701B-49D3-9A9D-ADF74106A02C}"/>
              </a:ext>
            </a:extLst>
          </p:cNvPr>
          <p:cNvSpPr>
            <a:spLocks noGrp="1"/>
          </p:cNvSpPr>
          <p:nvPr>
            <p:ph type="subTitle" idx="1"/>
          </p:nvPr>
        </p:nvSpPr>
        <p:spPr>
          <a:xfrm>
            <a:off x="1371600" y="836712"/>
            <a:ext cx="6400800" cy="4802088"/>
          </a:xfrm>
        </p:spPr>
        <p:txBody>
          <a:bodyPr>
            <a:normAutofit/>
          </a:bodyPr>
          <a:lstStyle/>
          <a:p>
            <a:r>
              <a:rPr lang="tr-TR" altLang="tr-TR" sz="4400" dirty="0">
                <a:solidFill>
                  <a:srgbClr val="FF3300"/>
                </a:solidFill>
                <a:latin typeface="Algerian" panose="04020705040A02060702" pitchFamily="82" charset="0"/>
              </a:rPr>
              <a:t>ROBOT TEKNOLOJİSİNDEKİ GELİŞMELER</a:t>
            </a:r>
          </a:p>
          <a:p>
            <a:r>
              <a:rPr lang="tr-TR" altLang="tr-TR" sz="4400" dirty="0">
                <a:solidFill>
                  <a:srgbClr val="FF3300"/>
                </a:solidFill>
                <a:latin typeface="Algerian" panose="04020705040A02060702" pitchFamily="82" charset="0"/>
              </a:rPr>
              <a:t> BİRÇOK MESLEK SAHİBİNİ İŞSİZ BIRAKACAKTIR.</a:t>
            </a:r>
            <a:endParaRPr lang="tr-TR" sz="4400" dirty="0"/>
          </a:p>
        </p:txBody>
      </p:sp>
      <p:sp>
        <p:nvSpPr>
          <p:cNvPr id="4" name="Veri Yer Tutucusu 3">
            <a:extLst>
              <a:ext uri="{FF2B5EF4-FFF2-40B4-BE49-F238E27FC236}">
                <a16:creationId xmlns:a16="http://schemas.microsoft.com/office/drawing/2014/main" id="{FBA9133A-AB10-961C-4866-AD3EC66F4567}"/>
              </a:ext>
            </a:extLst>
          </p:cNvPr>
          <p:cNvSpPr>
            <a:spLocks noGrp="1"/>
          </p:cNvSpPr>
          <p:nvPr>
            <p:ph type="dt" sz="half" idx="10"/>
          </p:nvPr>
        </p:nvSpPr>
        <p:spPr/>
        <p:txBody>
          <a:bodyPr/>
          <a:lstStyle/>
          <a:p>
            <a:fld id="{959D2141-2E04-47CD-8C71-68EE5F03143E}" type="datetime8">
              <a:rPr lang="tr-TR" smtClean="0"/>
              <a:t>19.06.2023 12:30</a:t>
            </a:fld>
            <a:endParaRPr lang="tr-TR"/>
          </a:p>
        </p:txBody>
      </p:sp>
      <p:sp>
        <p:nvSpPr>
          <p:cNvPr id="5" name="Slayt Numarası Yer Tutucusu 4">
            <a:extLst>
              <a:ext uri="{FF2B5EF4-FFF2-40B4-BE49-F238E27FC236}">
                <a16:creationId xmlns:a16="http://schemas.microsoft.com/office/drawing/2014/main" id="{1799EA2B-933B-4621-910D-8DF44914FAC2}"/>
              </a:ext>
            </a:extLst>
          </p:cNvPr>
          <p:cNvSpPr>
            <a:spLocks noGrp="1"/>
          </p:cNvSpPr>
          <p:nvPr>
            <p:ph type="sldNum" sz="quarter" idx="12"/>
          </p:nvPr>
        </p:nvSpPr>
        <p:spPr/>
        <p:txBody>
          <a:bodyPr/>
          <a:lstStyle/>
          <a:p>
            <a:fld id="{C56BB682-17DB-4D10-BB77-1BFF1DDE9014}" type="slidenum">
              <a:rPr lang="tr-TR" smtClean="0"/>
              <a:pPr/>
              <a:t>59</a:t>
            </a:fld>
            <a:endParaRPr lang="tr-TR"/>
          </a:p>
        </p:txBody>
      </p:sp>
    </p:spTree>
    <p:extLst>
      <p:ext uri="{BB962C8B-B14F-4D97-AF65-F5344CB8AC3E}">
        <p14:creationId xmlns:p14="http://schemas.microsoft.com/office/powerpoint/2010/main" val="150178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ğitim Nedir Eğitim Türleri ve Özellikleri Nelerdir ? - Nedir Bu">
            <a:extLst>
              <a:ext uri="{FF2B5EF4-FFF2-40B4-BE49-F238E27FC236}">
                <a16:creationId xmlns:a16="http://schemas.microsoft.com/office/drawing/2014/main" id="{5FC5E44A-5960-D207-DF4A-AA318ED741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330922"/>
            <a:ext cx="7416824" cy="5402334"/>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8D1C99E3-931D-9539-3BDB-5AFD774D7CDF}"/>
              </a:ext>
            </a:extLst>
          </p:cNvPr>
          <p:cNvSpPr>
            <a:spLocks noGrp="1"/>
          </p:cNvSpPr>
          <p:nvPr>
            <p:ph type="dt" sz="half" idx="10"/>
          </p:nvPr>
        </p:nvSpPr>
        <p:spPr/>
        <p:txBody>
          <a:bodyPr/>
          <a:lstStyle/>
          <a:p>
            <a:fld id="{1481DBD7-B0F4-4758-B7E3-9C762D567042}" type="datetime8">
              <a:rPr lang="tr-TR" smtClean="0"/>
              <a:t>19.06.2023 12:30</a:t>
            </a:fld>
            <a:endParaRPr lang="tr-TR"/>
          </a:p>
        </p:txBody>
      </p:sp>
      <p:sp>
        <p:nvSpPr>
          <p:cNvPr id="3" name="Slayt Numarası Yer Tutucusu 2">
            <a:extLst>
              <a:ext uri="{FF2B5EF4-FFF2-40B4-BE49-F238E27FC236}">
                <a16:creationId xmlns:a16="http://schemas.microsoft.com/office/drawing/2014/main" id="{FB31BB4A-D702-1E37-4623-A002E9D5F17B}"/>
              </a:ext>
            </a:extLst>
          </p:cNvPr>
          <p:cNvSpPr>
            <a:spLocks noGrp="1"/>
          </p:cNvSpPr>
          <p:nvPr>
            <p:ph type="sldNum" sz="quarter" idx="12"/>
          </p:nvPr>
        </p:nvSpPr>
        <p:spPr/>
        <p:txBody>
          <a:bodyPr/>
          <a:lstStyle/>
          <a:p>
            <a:fld id="{C56BB682-17DB-4D10-BB77-1BFF1DDE9014}" type="slidenum">
              <a:rPr lang="tr-TR" smtClean="0"/>
              <a:pPr/>
              <a:t>6</a:t>
            </a:fld>
            <a:endParaRPr lang="tr-TR"/>
          </a:p>
        </p:txBody>
      </p:sp>
    </p:spTree>
    <p:extLst>
      <p:ext uri="{BB962C8B-B14F-4D97-AF65-F5344CB8AC3E}">
        <p14:creationId xmlns:p14="http://schemas.microsoft.com/office/powerpoint/2010/main" val="2949946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a:extLst>
              <a:ext uri="{FF2B5EF4-FFF2-40B4-BE49-F238E27FC236}">
                <a16:creationId xmlns:a16="http://schemas.microsoft.com/office/drawing/2014/main" id="{84671EF7-B19E-A5F0-C9B1-185C2A9E01D2}"/>
              </a:ext>
            </a:extLst>
          </p:cNvPr>
          <p:cNvSpPr>
            <a:spLocks noGrp="1"/>
          </p:cNvSpPr>
          <p:nvPr>
            <p:ph type="dt" sz="half" idx="10"/>
          </p:nvPr>
        </p:nvSpPr>
        <p:spPr/>
        <p:txBody>
          <a:bodyPr/>
          <a:lstStyle/>
          <a:p>
            <a:fld id="{28A205DA-7AC9-4BC0-AB3B-1F4AA0E2C91C}" type="datetime8">
              <a:rPr lang="tr-TR" smtClean="0"/>
              <a:t>19.06.2023 12:30</a:t>
            </a:fld>
            <a:endParaRPr lang="tr-TR"/>
          </a:p>
        </p:txBody>
      </p:sp>
      <p:sp>
        <p:nvSpPr>
          <p:cNvPr id="5" name="Slayt Numarası Yer Tutucusu 4">
            <a:extLst>
              <a:ext uri="{FF2B5EF4-FFF2-40B4-BE49-F238E27FC236}">
                <a16:creationId xmlns:a16="http://schemas.microsoft.com/office/drawing/2014/main" id="{5F14AB19-36C1-A70C-F85E-C5D61A05943C}"/>
              </a:ext>
            </a:extLst>
          </p:cNvPr>
          <p:cNvSpPr>
            <a:spLocks noGrp="1"/>
          </p:cNvSpPr>
          <p:nvPr>
            <p:ph type="sldNum" sz="quarter" idx="12"/>
          </p:nvPr>
        </p:nvSpPr>
        <p:spPr/>
        <p:txBody>
          <a:bodyPr/>
          <a:lstStyle/>
          <a:p>
            <a:fld id="{C56BB682-17DB-4D10-BB77-1BFF1DDE9014}" type="slidenum">
              <a:rPr lang="tr-TR" smtClean="0"/>
              <a:pPr/>
              <a:t>60</a:t>
            </a:fld>
            <a:endParaRPr lang="tr-TR"/>
          </a:p>
        </p:txBody>
      </p:sp>
      <p:sp>
        <p:nvSpPr>
          <p:cNvPr id="7" name="Metin kutusu 6">
            <a:extLst>
              <a:ext uri="{FF2B5EF4-FFF2-40B4-BE49-F238E27FC236}">
                <a16:creationId xmlns:a16="http://schemas.microsoft.com/office/drawing/2014/main" id="{0D7762F2-51E4-50EE-884C-A693067FE79F}"/>
              </a:ext>
            </a:extLst>
          </p:cNvPr>
          <p:cNvSpPr txBox="1"/>
          <p:nvPr/>
        </p:nvSpPr>
        <p:spPr>
          <a:xfrm>
            <a:off x="925561" y="1340768"/>
            <a:ext cx="7787208" cy="3416320"/>
          </a:xfrm>
          <a:prstGeom prst="rect">
            <a:avLst/>
          </a:prstGeom>
          <a:noFill/>
        </p:spPr>
        <p:txBody>
          <a:bodyPr wrap="square">
            <a:spAutoFit/>
          </a:bodyPr>
          <a:lstStyle/>
          <a:p>
            <a:pPr algn="ctr"/>
            <a:r>
              <a:rPr lang="tr-TR" altLang="tr-TR" sz="5400" dirty="0">
                <a:solidFill>
                  <a:srgbClr val="FF3300"/>
                </a:solidFill>
                <a:latin typeface="Algerian" panose="04020705040A02060702" pitchFamily="82" charset="0"/>
              </a:rPr>
              <a:t>GELECEĞİN MESLEKLERİ HAKKINDA KONUŞULANLAR</a:t>
            </a:r>
            <a:endParaRPr lang="tr-TR" sz="5400" dirty="0"/>
          </a:p>
        </p:txBody>
      </p:sp>
    </p:spTree>
    <p:extLst>
      <p:ext uri="{BB962C8B-B14F-4D97-AF65-F5344CB8AC3E}">
        <p14:creationId xmlns:p14="http://schemas.microsoft.com/office/powerpoint/2010/main" val="489381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91FCFB-D816-4C32-9E8E-7FCAB2B11D5A}"/>
              </a:ext>
            </a:extLst>
          </p:cNvPr>
          <p:cNvSpPr>
            <a:spLocks noGrp="1"/>
          </p:cNvSpPr>
          <p:nvPr>
            <p:ph type="ctrTitle"/>
          </p:nvPr>
        </p:nvSpPr>
        <p:spPr>
          <a:xfrm>
            <a:off x="685800" y="476673"/>
            <a:ext cx="7772400" cy="720079"/>
          </a:xfrm>
        </p:spPr>
        <p:txBody>
          <a:bodyPr>
            <a:normAutofit fontScale="90000"/>
          </a:bodyPr>
          <a:lstStyle/>
          <a:p>
            <a:br>
              <a:rPr lang="tr-TR" altLang="tr-TR" sz="4400" dirty="0">
                <a:solidFill>
                  <a:srgbClr val="FF3300"/>
                </a:solidFill>
                <a:latin typeface="Algerian" panose="04020705040A02060702" pitchFamily="82" charset="0"/>
              </a:rPr>
            </a:br>
            <a:r>
              <a:rPr lang="tr-TR" altLang="tr-TR" sz="4400" dirty="0">
                <a:solidFill>
                  <a:srgbClr val="FF3300"/>
                </a:solidFill>
                <a:latin typeface="Algerian" panose="04020705040A02060702" pitchFamily="82" charset="0"/>
              </a:rPr>
              <a:t>GELECEĞİN MESLEKLERİ </a:t>
            </a:r>
            <a:br>
              <a:rPr lang="tr-TR" dirty="0"/>
            </a:br>
            <a:endParaRPr lang="tr-TR" dirty="0"/>
          </a:p>
        </p:txBody>
      </p:sp>
      <p:sp>
        <p:nvSpPr>
          <p:cNvPr id="3" name="Veri Yer Tutucusu 2">
            <a:extLst>
              <a:ext uri="{FF2B5EF4-FFF2-40B4-BE49-F238E27FC236}">
                <a16:creationId xmlns:a16="http://schemas.microsoft.com/office/drawing/2014/main" id="{A9381E7A-F1D0-743E-C3C0-83C4E036AB86}"/>
              </a:ext>
            </a:extLst>
          </p:cNvPr>
          <p:cNvSpPr>
            <a:spLocks noGrp="1"/>
          </p:cNvSpPr>
          <p:nvPr>
            <p:ph type="dt" sz="half" idx="10"/>
          </p:nvPr>
        </p:nvSpPr>
        <p:spPr/>
        <p:txBody>
          <a:bodyPr/>
          <a:lstStyle/>
          <a:p>
            <a:fld id="{4AF9EB6B-0D65-4076-BEBB-064B707D9E11}" type="datetime8">
              <a:rPr lang="tr-TR" smtClean="0"/>
              <a:t>19.06.2023 12:30</a:t>
            </a:fld>
            <a:endParaRPr lang="tr-TR"/>
          </a:p>
        </p:txBody>
      </p:sp>
      <p:sp>
        <p:nvSpPr>
          <p:cNvPr id="4" name="Slayt Numarası Yer Tutucusu 3">
            <a:extLst>
              <a:ext uri="{FF2B5EF4-FFF2-40B4-BE49-F238E27FC236}">
                <a16:creationId xmlns:a16="http://schemas.microsoft.com/office/drawing/2014/main" id="{85F91168-F7DC-CDAD-AF7F-21E257C971EE}"/>
              </a:ext>
            </a:extLst>
          </p:cNvPr>
          <p:cNvSpPr>
            <a:spLocks noGrp="1"/>
          </p:cNvSpPr>
          <p:nvPr>
            <p:ph type="sldNum" sz="quarter" idx="12"/>
          </p:nvPr>
        </p:nvSpPr>
        <p:spPr/>
        <p:txBody>
          <a:bodyPr/>
          <a:lstStyle/>
          <a:p>
            <a:fld id="{C56BB682-17DB-4D10-BB77-1BFF1DDE9014}" type="slidenum">
              <a:rPr lang="tr-TR" smtClean="0"/>
              <a:pPr/>
              <a:t>61</a:t>
            </a:fld>
            <a:endParaRPr lang="tr-TR"/>
          </a:p>
        </p:txBody>
      </p:sp>
      <p:sp>
        <p:nvSpPr>
          <p:cNvPr id="10" name="Metin kutusu 9">
            <a:extLst>
              <a:ext uri="{FF2B5EF4-FFF2-40B4-BE49-F238E27FC236}">
                <a16:creationId xmlns:a16="http://schemas.microsoft.com/office/drawing/2014/main" id="{3DF81AF5-DAE9-3CD5-6B79-192532F33D1B}"/>
              </a:ext>
            </a:extLst>
          </p:cNvPr>
          <p:cNvSpPr txBox="1"/>
          <p:nvPr/>
        </p:nvSpPr>
        <p:spPr>
          <a:xfrm>
            <a:off x="685800" y="1397675"/>
            <a:ext cx="7772400" cy="3539430"/>
          </a:xfrm>
          <a:prstGeom prst="rect">
            <a:avLst/>
          </a:prstGeom>
          <a:noFill/>
        </p:spPr>
        <p:txBody>
          <a:bodyPr wrap="square">
            <a:spAutoFit/>
          </a:bodyPr>
          <a:lstStyle/>
          <a:p>
            <a:r>
              <a:rPr lang="tr-TR" sz="3200" b="1" i="0" dirty="0">
                <a:solidFill>
                  <a:srgbClr val="FF0000"/>
                </a:solidFill>
                <a:effectLst/>
                <a:latin typeface="kolektif_houselight"/>
              </a:rPr>
              <a:t>VERİ DEDEKTİFLİĞİ:</a:t>
            </a:r>
            <a:br>
              <a:rPr lang="tr-TR" sz="3200" b="0" i="0" dirty="0">
                <a:solidFill>
                  <a:srgbClr val="000000"/>
                </a:solidFill>
                <a:effectLst/>
                <a:latin typeface="kolektif_houselight"/>
              </a:rPr>
            </a:br>
            <a:r>
              <a:rPr lang="tr-TR" sz="3200" b="0" i="0" dirty="0">
                <a:solidFill>
                  <a:srgbClr val="000000"/>
                </a:solidFill>
                <a:effectLst/>
                <a:latin typeface="kolektif_houselight"/>
              </a:rPr>
              <a:t>2050 yılı itibariyle 75 milyara ulaşması beklenen internete bağlı cihazlar, yapay zekanın yanı sıra bir Nesnelerin İnterneti (IOT) dünyası yaratacak. Veri dedektifleri firmalara özel bilgileri an be an işleyerek raporlar hazırlayan mühendisleri temsil edecek.</a:t>
            </a:r>
            <a:endParaRPr lang="tr-TR" sz="3200" dirty="0"/>
          </a:p>
        </p:txBody>
      </p:sp>
    </p:spTree>
    <p:extLst>
      <p:ext uri="{BB962C8B-B14F-4D97-AF65-F5344CB8AC3E}">
        <p14:creationId xmlns:p14="http://schemas.microsoft.com/office/powerpoint/2010/main" val="30553111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053FD2-CCC3-4824-8A3F-F5231592905F}"/>
              </a:ext>
            </a:extLst>
          </p:cNvPr>
          <p:cNvSpPr>
            <a:spLocks noGrp="1"/>
          </p:cNvSpPr>
          <p:nvPr>
            <p:ph type="title"/>
          </p:nvPr>
        </p:nvSpPr>
        <p:spPr>
          <a:xfrm>
            <a:off x="457200" y="274638"/>
            <a:ext cx="8229600" cy="706090"/>
          </a:xfrm>
        </p:spPr>
        <p:txBody>
          <a:bodyPr>
            <a:normAutofit fontScale="90000"/>
          </a:bodyPr>
          <a:lstStyle/>
          <a:p>
            <a:r>
              <a:rPr lang="tr-TR" altLang="tr-TR" sz="4400" dirty="0">
                <a:solidFill>
                  <a:srgbClr val="FF3300"/>
                </a:solidFill>
                <a:latin typeface="Algerian" panose="04020705040A02060702" pitchFamily="82" charset="0"/>
              </a:rPr>
              <a:t>GELECEĞİN MESLEKLERİ</a:t>
            </a:r>
            <a:endParaRPr lang="tr-TR" dirty="0"/>
          </a:p>
        </p:txBody>
      </p:sp>
      <p:sp>
        <p:nvSpPr>
          <p:cNvPr id="3" name="İçerik Yer Tutucusu 2">
            <a:extLst>
              <a:ext uri="{FF2B5EF4-FFF2-40B4-BE49-F238E27FC236}">
                <a16:creationId xmlns:a16="http://schemas.microsoft.com/office/drawing/2014/main" id="{B4C0F752-8947-4ACC-9D7A-B82F07DCB55F}"/>
              </a:ext>
            </a:extLst>
          </p:cNvPr>
          <p:cNvSpPr>
            <a:spLocks noGrp="1"/>
          </p:cNvSpPr>
          <p:nvPr>
            <p:ph idx="1"/>
          </p:nvPr>
        </p:nvSpPr>
        <p:spPr>
          <a:xfrm>
            <a:off x="683568" y="955975"/>
            <a:ext cx="8229600" cy="4525963"/>
          </a:xfrm>
        </p:spPr>
        <p:txBody>
          <a:bodyPr>
            <a:normAutofit/>
          </a:bodyPr>
          <a:lstStyle/>
          <a:p>
            <a:pPr marL="0" indent="0">
              <a:buNone/>
            </a:pPr>
            <a:r>
              <a:rPr lang="tr-TR" sz="4000" b="1" i="0" dirty="0">
                <a:solidFill>
                  <a:srgbClr val="FF0000"/>
                </a:solidFill>
                <a:effectLst/>
                <a:latin typeface="kolektif_houselight"/>
              </a:rPr>
              <a:t>REFAKATÇİLER:</a:t>
            </a:r>
            <a:r>
              <a:rPr lang="tr-TR" sz="4000" b="0" i="0" dirty="0">
                <a:solidFill>
                  <a:srgbClr val="000000"/>
                </a:solidFill>
                <a:effectLst/>
                <a:latin typeface="kolektif_houselight"/>
              </a:rPr>
              <a:t> </a:t>
            </a:r>
          </a:p>
          <a:p>
            <a:pPr marL="0" indent="0">
              <a:buNone/>
            </a:pPr>
            <a:r>
              <a:rPr lang="tr-TR" sz="4000" b="0" i="0" dirty="0">
                <a:solidFill>
                  <a:srgbClr val="000000"/>
                </a:solidFill>
                <a:effectLst/>
                <a:latin typeface="kolektif_houselight"/>
              </a:rPr>
              <a:t>İnsan ömrünün uzaması ile yaşlı nüfusu da ciddi ölçüde artacak. Yaşlıların bakımı ve arkadaşlık ihtiyacını karşılamak, birçok insanın mesleği haline gelecek.</a:t>
            </a:r>
            <a:endParaRPr lang="tr-TR" sz="4000" dirty="0"/>
          </a:p>
        </p:txBody>
      </p:sp>
      <p:sp>
        <p:nvSpPr>
          <p:cNvPr id="4" name="Veri Yer Tutucusu 3">
            <a:extLst>
              <a:ext uri="{FF2B5EF4-FFF2-40B4-BE49-F238E27FC236}">
                <a16:creationId xmlns:a16="http://schemas.microsoft.com/office/drawing/2014/main" id="{4DBDB7F0-949D-A15B-B839-0EFF644B598B}"/>
              </a:ext>
            </a:extLst>
          </p:cNvPr>
          <p:cNvSpPr>
            <a:spLocks noGrp="1"/>
          </p:cNvSpPr>
          <p:nvPr>
            <p:ph type="dt" sz="half" idx="10"/>
          </p:nvPr>
        </p:nvSpPr>
        <p:spPr/>
        <p:txBody>
          <a:bodyPr/>
          <a:lstStyle/>
          <a:p>
            <a:fld id="{AFB754E5-17B8-4F5A-A9CA-0240A590ACB5}" type="datetime8">
              <a:rPr lang="tr-TR" smtClean="0"/>
              <a:t>19.06.2023 12:30</a:t>
            </a:fld>
            <a:endParaRPr lang="tr-TR"/>
          </a:p>
        </p:txBody>
      </p:sp>
      <p:sp>
        <p:nvSpPr>
          <p:cNvPr id="5" name="Slayt Numarası Yer Tutucusu 4">
            <a:extLst>
              <a:ext uri="{FF2B5EF4-FFF2-40B4-BE49-F238E27FC236}">
                <a16:creationId xmlns:a16="http://schemas.microsoft.com/office/drawing/2014/main" id="{48AAA4BA-124B-5CA3-C851-75D62EEB2E24}"/>
              </a:ext>
            </a:extLst>
          </p:cNvPr>
          <p:cNvSpPr>
            <a:spLocks noGrp="1"/>
          </p:cNvSpPr>
          <p:nvPr>
            <p:ph type="sldNum" sz="quarter" idx="12"/>
          </p:nvPr>
        </p:nvSpPr>
        <p:spPr/>
        <p:txBody>
          <a:bodyPr/>
          <a:lstStyle/>
          <a:p>
            <a:fld id="{C56BB682-17DB-4D10-BB77-1BFF1DDE9014}" type="slidenum">
              <a:rPr lang="tr-TR" smtClean="0"/>
              <a:pPr/>
              <a:t>62</a:t>
            </a:fld>
            <a:endParaRPr lang="tr-TR"/>
          </a:p>
        </p:txBody>
      </p:sp>
    </p:spTree>
    <p:extLst>
      <p:ext uri="{BB962C8B-B14F-4D97-AF65-F5344CB8AC3E}">
        <p14:creationId xmlns:p14="http://schemas.microsoft.com/office/powerpoint/2010/main" val="4126834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928E599A-2801-4106-9A91-68C0AC1E9541}"/>
              </a:ext>
            </a:extLst>
          </p:cNvPr>
          <p:cNvSpPr>
            <a:spLocks noGrp="1"/>
          </p:cNvSpPr>
          <p:nvPr>
            <p:ph type="subTitle" idx="1"/>
          </p:nvPr>
        </p:nvSpPr>
        <p:spPr>
          <a:xfrm>
            <a:off x="395536" y="1340768"/>
            <a:ext cx="8280920" cy="4298032"/>
          </a:xfrm>
        </p:spPr>
        <p:txBody>
          <a:bodyPr>
            <a:normAutofit/>
          </a:bodyPr>
          <a:lstStyle/>
          <a:p>
            <a:pPr algn="l"/>
            <a:r>
              <a:rPr lang="tr-TR" sz="3600" b="1" i="0" dirty="0">
                <a:solidFill>
                  <a:srgbClr val="FF0000"/>
                </a:solidFill>
                <a:effectLst/>
                <a:latin typeface="kolektif_houselight"/>
              </a:rPr>
              <a:t>SİBER ŞEHİR ANALİSTLERİ:</a:t>
            </a:r>
          </a:p>
          <a:p>
            <a:pPr algn="l"/>
            <a:r>
              <a:rPr lang="tr-TR" sz="3600" b="0" i="0" dirty="0">
                <a:solidFill>
                  <a:srgbClr val="000000"/>
                </a:solidFill>
                <a:effectLst/>
                <a:latin typeface="kolektif_houselight"/>
              </a:rPr>
              <a:t> Geleceğin akıllı şehirleri milyonlarca alıcı taşıyacak ve trafikten hava durumuna kadar her saniye bilgi toplayacak. Tüm şehir sakinlerinin ve barındırdığı varlıkların da takibini yapan alıcıların denetimi, bakımı ve onarılması şehir analistlerine düşecek.</a:t>
            </a:r>
            <a:endParaRPr lang="tr-TR" sz="3600" dirty="0"/>
          </a:p>
        </p:txBody>
      </p:sp>
      <p:sp>
        <p:nvSpPr>
          <p:cNvPr id="2" name="Veri Yer Tutucusu 1">
            <a:extLst>
              <a:ext uri="{FF2B5EF4-FFF2-40B4-BE49-F238E27FC236}">
                <a16:creationId xmlns:a16="http://schemas.microsoft.com/office/drawing/2014/main" id="{9A30112E-5514-066D-A0EE-5DA4FE0C865B}"/>
              </a:ext>
            </a:extLst>
          </p:cNvPr>
          <p:cNvSpPr>
            <a:spLocks noGrp="1"/>
          </p:cNvSpPr>
          <p:nvPr>
            <p:ph type="dt" sz="half" idx="10"/>
          </p:nvPr>
        </p:nvSpPr>
        <p:spPr/>
        <p:txBody>
          <a:bodyPr/>
          <a:lstStyle/>
          <a:p>
            <a:fld id="{0E5805F1-C712-40BA-9C1B-BA5B9C574F75}" type="datetime8">
              <a:rPr lang="tr-TR" smtClean="0"/>
              <a:t>19.06.2023 12:30</a:t>
            </a:fld>
            <a:endParaRPr lang="tr-TR"/>
          </a:p>
        </p:txBody>
      </p:sp>
      <p:sp>
        <p:nvSpPr>
          <p:cNvPr id="4" name="Slayt Numarası Yer Tutucusu 3">
            <a:extLst>
              <a:ext uri="{FF2B5EF4-FFF2-40B4-BE49-F238E27FC236}">
                <a16:creationId xmlns:a16="http://schemas.microsoft.com/office/drawing/2014/main" id="{8E63229E-B3A5-D6FA-E9B9-27B0B0067021}"/>
              </a:ext>
            </a:extLst>
          </p:cNvPr>
          <p:cNvSpPr>
            <a:spLocks noGrp="1"/>
          </p:cNvSpPr>
          <p:nvPr>
            <p:ph type="sldNum" sz="quarter" idx="12"/>
          </p:nvPr>
        </p:nvSpPr>
        <p:spPr/>
        <p:txBody>
          <a:bodyPr/>
          <a:lstStyle/>
          <a:p>
            <a:fld id="{C56BB682-17DB-4D10-BB77-1BFF1DDE9014}" type="slidenum">
              <a:rPr lang="tr-TR" smtClean="0"/>
              <a:pPr/>
              <a:t>63</a:t>
            </a:fld>
            <a:endParaRPr lang="tr-TR"/>
          </a:p>
        </p:txBody>
      </p:sp>
      <p:sp>
        <p:nvSpPr>
          <p:cNvPr id="6" name="Metin kutusu 5">
            <a:extLst>
              <a:ext uri="{FF2B5EF4-FFF2-40B4-BE49-F238E27FC236}">
                <a16:creationId xmlns:a16="http://schemas.microsoft.com/office/drawing/2014/main" id="{9BFA31F6-32C6-B9D3-635B-9572BFC7C1BA}"/>
              </a:ext>
            </a:extLst>
          </p:cNvPr>
          <p:cNvSpPr txBox="1"/>
          <p:nvPr/>
        </p:nvSpPr>
        <p:spPr>
          <a:xfrm>
            <a:off x="611560" y="389136"/>
            <a:ext cx="7776864"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1131311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CFB701-5EEB-41E7-B0E5-B41AD1064328}"/>
              </a:ext>
            </a:extLst>
          </p:cNvPr>
          <p:cNvSpPr>
            <a:spLocks noGrp="1"/>
          </p:cNvSpPr>
          <p:nvPr>
            <p:ph type="ctrTitle"/>
          </p:nvPr>
        </p:nvSpPr>
        <p:spPr>
          <a:xfrm>
            <a:off x="287524" y="1256566"/>
            <a:ext cx="8568952" cy="3684602"/>
          </a:xfrm>
        </p:spPr>
        <p:txBody>
          <a:bodyPr>
            <a:normAutofit/>
          </a:bodyPr>
          <a:lstStyle/>
          <a:p>
            <a:pPr algn="l"/>
            <a:r>
              <a:rPr lang="tr-TR" sz="3600" b="1" i="0" dirty="0">
                <a:solidFill>
                  <a:srgbClr val="FF0000"/>
                </a:solidFill>
                <a:effectLst/>
                <a:latin typeface="kolektif_houselight"/>
              </a:rPr>
              <a:t>ARITILMIŞ GERÇEKLİK TASARIMCILARI:</a:t>
            </a:r>
            <a:br>
              <a:rPr lang="tr-TR" sz="3600" b="1" i="0" dirty="0">
                <a:solidFill>
                  <a:srgbClr val="FF0000"/>
                </a:solidFill>
                <a:effectLst/>
                <a:latin typeface="kolektif_houselight"/>
              </a:rPr>
            </a:br>
            <a:r>
              <a:rPr lang="tr-TR" sz="3600" b="0" i="0" dirty="0">
                <a:solidFill>
                  <a:srgbClr val="000000"/>
                </a:solidFill>
                <a:effectLst/>
                <a:latin typeface="kolektif_houselight"/>
              </a:rPr>
              <a:t>Geleceğin okullarında çocuklar sanal ve artırılmış gerçeklik (AR/VR) ile oluşturulan ortamlarda ders görecek. Sanal dünyaların tasarımı ve içeriğinin belirlenmesi ise mühendislere düşecek.</a:t>
            </a:r>
            <a:endParaRPr lang="tr-TR" sz="3600" dirty="0"/>
          </a:p>
        </p:txBody>
      </p:sp>
      <p:sp>
        <p:nvSpPr>
          <p:cNvPr id="3" name="Veri Yer Tutucusu 2">
            <a:extLst>
              <a:ext uri="{FF2B5EF4-FFF2-40B4-BE49-F238E27FC236}">
                <a16:creationId xmlns:a16="http://schemas.microsoft.com/office/drawing/2014/main" id="{96CC8487-D6EB-7B0D-55A2-12A9F7D8B93A}"/>
              </a:ext>
            </a:extLst>
          </p:cNvPr>
          <p:cNvSpPr>
            <a:spLocks noGrp="1"/>
          </p:cNvSpPr>
          <p:nvPr>
            <p:ph type="dt" sz="half" idx="10"/>
          </p:nvPr>
        </p:nvSpPr>
        <p:spPr/>
        <p:txBody>
          <a:bodyPr/>
          <a:lstStyle/>
          <a:p>
            <a:fld id="{5917C931-4D42-4FDC-B50E-C140770BB0A4}" type="datetime8">
              <a:rPr lang="tr-TR" smtClean="0"/>
              <a:t>19.06.2023 12:30</a:t>
            </a:fld>
            <a:endParaRPr lang="tr-TR"/>
          </a:p>
        </p:txBody>
      </p:sp>
      <p:sp>
        <p:nvSpPr>
          <p:cNvPr id="4" name="Slayt Numarası Yer Tutucusu 3">
            <a:extLst>
              <a:ext uri="{FF2B5EF4-FFF2-40B4-BE49-F238E27FC236}">
                <a16:creationId xmlns:a16="http://schemas.microsoft.com/office/drawing/2014/main" id="{E14B869D-CFEF-3CBE-EF34-8C27517A1E82}"/>
              </a:ext>
            </a:extLst>
          </p:cNvPr>
          <p:cNvSpPr>
            <a:spLocks noGrp="1"/>
          </p:cNvSpPr>
          <p:nvPr>
            <p:ph type="sldNum" sz="quarter" idx="12"/>
          </p:nvPr>
        </p:nvSpPr>
        <p:spPr/>
        <p:txBody>
          <a:bodyPr/>
          <a:lstStyle/>
          <a:p>
            <a:fld id="{C56BB682-17DB-4D10-BB77-1BFF1DDE9014}" type="slidenum">
              <a:rPr lang="tr-TR" smtClean="0"/>
              <a:pPr/>
              <a:t>64</a:t>
            </a:fld>
            <a:endParaRPr lang="tr-TR"/>
          </a:p>
        </p:txBody>
      </p:sp>
      <p:sp>
        <p:nvSpPr>
          <p:cNvPr id="6" name="Metin kutusu 5">
            <a:extLst>
              <a:ext uri="{FF2B5EF4-FFF2-40B4-BE49-F238E27FC236}">
                <a16:creationId xmlns:a16="http://schemas.microsoft.com/office/drawing/2014/main" id="{82242C78-EFF4-440E-3580-DB5BF743878C}"/>
              </a:ext>
            </a:extLst>
          </p:cNvPr>
          <p:cNvSpPr txBox="1"/>
          <p:nvPr/>
        </p:nvSpPr>
        <p:spPr>
          <a:xfrm>
            <a:off x="611560" y="548680"/>
            <a:ext cx="7416824"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2453150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a:extLst>
              <a:ext uri="{FF2B5EF4-FFF2-40B4-BE49-F238E27FC236}">
                <a16:creationId xmlns:a16="http://schemas.microsoft.com/office/drawing/2014/main" id="{7B29ABAB-A596-4EA6-B6B8-8ADCA6135B29}"/>
              </a:ext>
            </a:extLst>
          </p:cNvPr>
          <p:cNvSpPr>
            <a:spLocks noGrp="1"/>
          </p:cNvSpPr>
          <p:nvPr>
            <p:ph type="subTitle" idx="1"/>
          </p:nvPr>
        </p:nvSpPr>
        <p:spPr>
          <a:xfrm>
            <a:off x="539552" y="1556792"/>
            <a:ext cx="8064896" cy="3960440"/>
          </a:xfrm>
        </p:spPr>
        <p:txBody>
          <a:bodyPr>
            <a:normAutofit lnSpcReduction="10000"/>
          </a:bodyPr>
          <a:lstStyle/>
          <a:p>
            <a:pPr algn="l"/>
            <a:r>
              <a:rPr lang="tr-TR" b="1" i="0" dirty="0">
                <a:solidFill>
                  <a:srgbClr val="FF0000"/>
                </a:solidFill>
                <a:effectLst/>
                <a:latin typeface="kolektif_houselight"/>
              </a:rPr>
              <a:t>YAPAY ZEKA DESTEKLİ SAĞLIK TEKNİSYENLERİ:</a:t>
            </a:r>
          </a:p>
          <a:p>
            <a:pPr algn="l"/>
            <a:r>
              <a:rPr lang="tr-TR" b="0" i="0" dirty="0">
                <a:solidFill>
                  <a:srgbClr val="000000"/>
                </a:solidFill>
                <a:effectLst/>
                <a:latin typeface="kolektif_houselight"/>
              </a:rPr>
              <a:t> </a:t>
            </a:r>
            <a:r>
              <a:rPr lang="tr-TR" sz="3600" b="0" i="0" dirty="0">
                <a:solidFill>
                  <a:srgbClr val="000000"/>
                </a:solidFill>
                <a:effectLst/>
                <a:latin typeface="kolektif_houselight"/>
              </a:rPr>
              <a:t>Gelecekte sağlık hizmeti almak çok daha kolay olacak. Muayene için bir kliniğe gitmeyecek, bir yapay zekalı hekim çağıracaksınız. Kendisi ile gelen teknisyen, robotun yaptığı analizler ışığında tetkikleri gerçekleştirecek.</a:t>
            </a:r>
            <a:endParaRPr lang="tr-TR" sz="3600" dirty="0"/>
          </a:p>
        </p:txBody>
      </p:sp>
      <p:sp>
        <p:nvSpPr>
          <p:cNvPr id="2" name="Veri Yer Tutucusu 1">
            <a:extLst>
              <a:ext uri="{FF2B5EF4-FFF2-40B4-BE49-F238E27FC236}">
                <a16:creationId xmlns:a16="http://schemas.microsoft.com/office/drawing/2014/main" id="{FAD145DB-CC4B-E46D-220D-79EBCF37F10E}"/>
              </a:ext>
            </a:extLst>
          </p:cNvPr>
          <p:cNvSpPr>
            <a:spLocks noGrp="1"/>
          </p:cNvSpPr>
          <p:nvPr>
            <p:ph type="dt" sz="half" idx="10"/>
          </p:nvPr>
        </p:nvSpPr>
        <p:spPr/>
        <p:txBody>
          <a:bodyPr/>
          <a:lstStyle/>
          <a:p>
            <a:fld id="{6081F16B-0F66-49AB-939E-466C60B64395}" type="datetime8">
              <a:rPr lang="tr-TR" smtClean="0"/>
              <a:t>19.06.2023 12:30</a:t>
            </a:fld>
            <a:endParaRPr lang="tr-TR"/>
          </a:p>
        </p:txBody>
      </p:sp>
      <p:sp>
        <p:nvSpPr>
          <p:cNvPr id="4" name="Slayt Numarası Yer Tutucusu 3">
            <a:extLst>
              <a:ext uri="{FF2B5EF4-FFF2-40B4-BE49-F238E27FC236}">
                <a16:creationId xmlns:a16="http://schemas.microsoft.com/office/drawing/2014/main" id="{BD039B20-41D7-A9AE-20CA-CBBA76F46214}"/>
              </a:ext>
            </a:extLst>
          </p:cNvPr>
          <p:cNvSpPr>
            <a:spLocks noGrp="1"/>
          </p:cNvSpPr>
          <p:nvPr>
            <p:ph type="sldNum" sz="quarter" idx="12"/>
          </p:nvPr>
        </p:nvSpPr>
        <p:spPr/>
        <p:txBody>
          <a:bodyPr/>
          <a:lstStyle/>
          <a:p>
            <a:fld id="{C56BB682-17DB-4D10-BB77-1BFF1DDE9014}" type="slidenum">
              <a:rPr lang="tr-TR" smtClean="0"/>
              <a:pPr/>
              <a:t>65</a:t>
            </a:fld>
            <a:endParaRPr lang="tr-TR"/>
          </a:p>
        </p:txBody>
      </p:sp>
      <p:sp>
        <p:nvSpPr>
          <p:cNvPr id="6" name="Metin kutusu 5">
            <a:extLst>
              <a:ext uri="{FF2B5EF4-FFF2-40B4-BE49-F238E27FC236}">
                <a16:creationId xmlns:a16="http://schemas.microsoft.com/office/drawing/2014/main" id="{0DC08C33-D344-1740-6947-F75EE674A17C}"/>
              </a:ext>
            </a:extLst>
          </p:cNvPr>
          <p:cNvSpPr txBox="1"/>
          <p:nvPr/>
        </p:nvSpPr>
        <p:spPr>
          <a:xfrm>
            <a:off x="539552" y="404664"/>
            <a:ext cx="7776864"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2744615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C3E50E-DAE2-4258-BDBB-E843CE42C739}"/>
              </a:ext>
            </a:extLst>
          </p:cNvPr>
          <p:cNvSpPr>
            <a:spLocks noGrp="1"/>
          </p:cNvSpPr>
          <p:nvPr>
            <p:ph type="title"/>
          </p:nvPr>
        </p:nvSpPr>
        <p:spPr>
          <a:xfrm>
            <a:off x="611560" y="1412776"/>
            <a:ext cx="8075240" cy="3600400"/>
          </a:xfrm>
        </p:spPr>
        <p:txBody>
          <a:bodyPr>
            <a:normAutofit fontScale="90000"/>
          </a:bodyPr>
          <a:lstStyle/>
          <a:p>
            <a:pPr algn="l"/>
            <a:r>
              <a:rPr lang="tr-TR" b="1" i="0" dirty="0">
                <a:solidFill>
                  <a:srgbClr val="FF0000"/>
                </a:solidFill>
                <a:effectLst/>
                <a:latin typeface="kolektif_houselight"/>
              </a:rPr>
              <a:t>ROBOT CERRAHLARI:</a:t>
            </a:r>
            <a:br>
              <a:rPr lang="tr-TR" b="1" i="0" dirty="0">
                <a:solidFill>
                  <a:srgbClr val="FF0000"/>
                </a:solidFill>
                <a:effectLst/>
                <a:latin typeface="kolektif_houselight"/>
              </a:rPr>
            </a:br>
            <a:r>
              <a:rPr lang="tr-TR" b="0" i="0" dirty="0">
                <a:solidFill>
                  <a:srgbClr val="000000"/>
                </a:solidFill>
                <a:effectLst/>
                <a:latin typeface="kolektif_houselight"/>
              </a:rPr>
              <a:t> Robotlar dünya yok olana kadar ilk gün olduğu gibi çalışmayacak. Düzenli olarak bakıma hatta belli zamanlarda ameliyatlara ihtiyaçları olacak. Bu işlemleri de tabii ki insanlar yapacak. </a:t>
            </a:r>
            <a:endParaRPr lang="tr-TR" dirty="0"/>
          </a:p>
        </p:txBody>
      </p:sp>
      <p:sp>
        <p:nvSpPr>
          <p:cNvPr id="3" name="Veri Yer Tutucusu 2">
            <a:extLst>
              <a:ext uri="{FF2B5EF4-FFF2-40B4-BE49-F238E27FC236}">
                <a16:creationId xmlns:a16="http://schemas.microsoft.com/office/drawing/2014/main" id="{6123A883-35A3-1562-4125-631B8D734C26}"/>
              </a:ext>
            </a:extLst>
          </p:cNvPr>
          <p:cNvSpPr>
            <a:spLocks noGrp="1"/>
          </p:cNvSpPr>
          <p:nvPr>
            <p:ph type="dt" sz="half" idx="10"/>
          </p:nvPr>
        </p:nvSpPr>
        <p:spPr/>
        <p:txBody>
          <a:bodyPr/>
          <a:lstStyle/>
          <a:p>
            <a:fld id="{EA2A947D-CB1D-4F74-ADB5-F52254E86754}" type="datetime8">
              <a:rPr lang="tr-TR" smtClean="0"/>
              <a:t>19.06.2023 12:30</a:t>
            </a:fld>
            <a:endParaRPr lang="tr-TR"/>
          </a:p>
        </p:txBody>
      </p:sp>
      <p:sp>
        <p:nvSpPr>
          <p:cNvPr id="4" name="Slayt Numarası Yer Tutucusu 3">
            <a:extLst>
              <a:ext uri="{FF2B5EF4-FFF2-40B4-BE49-F238E27FC236}">
                <a16:creationId xmlns:a16="http://schemas.microsoft.com/office/drawing/2014/main" id="{F96AA509-7BE9-BE93-182C-E0DDAA03997A}"/>
              </a:ext>
            </a:extLst>
          </p:cNvPr>
          <p:cNvSpPr>
            <a:spLocks noGrp="1"/>
          </p:cNvSpPr>
          <p:nvPr>
            <p:ph type="sldNum" sz="quarter" idx="12"/>
          </p:nvPr>
        </p:nvSpPr>
        <p:spPr/>
        <p:txBody>
          <a:bodyPr/>
          <a:lstStyle/>
          <a:p>
            <a:fld id="{C56BB682-17DB-4D10-BB77-1BFF1DDE9014}" type="slidenum">
              <a:rPr lang="tr-TR" smtClean="0"/>
              <a:pPr/>
              <a:t>66</a:t>
            </a:fld>
            <a:endParaRPr lang="tr-TR"/>
          </a:p>
        </p:txBody>
      </p:sp>
      <p:sp>
        <p:nvSpPr>
          <p:cNvPr id="6" name="Metin kutusu 5">
            <a:extLst>
              <a:ext uri="{FF2B5EF4-FFF2-40B4-BE49-F238E27FC236}">
                <a16:creationId xmlns:a16="http://schemas.microsoft.com/office/drawing/2014/main" id="{3C42444A-096C-88EE-38DF-219609523ED1}"/>
              </a:ext>
            </a:extLst>
          </p:cNvPr>
          <p:cNvSpPr txBox="1"/>
          <p:nvPr/>
        </p:nvSpPr>
        <p:spPr>
          <a:xfrm>
            <a:off x="971600" y="476672"/>
            <a:ext cx="7344816"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36288294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4CA9C4-A865-4814-BB20-EFB41814C0C8}"/>
              </a:ext>
            </a:extLst>
          </p:cNvPr>
          <p:cNvSpPr>
            <a:spLocks noGrp="1"/>
          </p:cNvSpPr>
          <p:nvPr>
            <p:ph type="title"/>
          </p:nvPr>
        </p:nvSpPr>
        <p:spPr>
          <a:xfrm>
            <a:off x="457200" y="1112550"/>
            <a:ext cx="8712968" cy="4878675"/>
          </a:xfrm>
        </p:spPr>
        <p:txBody>
          <a:bodyPr>
            <a:normAutofit fontScale="90000"/>
          </a:bodyPr>
          <a:lstStyle/>
          <a:p>
            <a:pPr algn="l"/>
            <a:r>
              <a:rPr lang="tr-TR" b="1" i="0" dirty="0">
                <a:solidFill>
                  <a:srgbClr val="FF0000"/>
                </a:solidFill>
                <a:effectLst/>
                <a:latin typeface="kolektif_houselight"/>
              </a:rPr>
              <a:t>OTOBAN DENETLEYİCİLERİ:</a:t>
            </a:r>
            <a:br>
              <a:rPr lang="tr-TR" b="1" i="0" dirty="0">
                <a:solidFill>
                  <a:srgbClr val="000000"/>
                </a:solidFill>
                <a:effectLst/>
                <a:latin typeface="kolektif_houselight"/>
              </a:rPr>
            </a:br>
            <a:r>
              <a:rPr lang="tr-TR" b="0" i="0" dirty="0">
                <a:solidFill>
                  <a:srgbClr val="000000"/>
                </a:solidFill>
                <a:effectLst/>
                <a:latin typeface="kolektif_houselight"/>
              </a:rPr>
              <a:t> Gelecekte yollar otonom araçlar ile dolacakken, kargodan güvenliğe kadar birçok alanda kullanılan </a:t>
            </a:r>
            <a:r>
              <a:rPr lang="tr-TR" b="0" i="0" dirty="0" err="1">
                <a:solidFill>
                  <a:srgbClr val="000000"/>
                </a:solidFill>
                <a:effectLst/>
                <a:latin typeface="kolektif_houselight"/>
              </a:rPr>
              <a:t>drone’ler</a:t>
            </a:r>
            <a:r>
              <a:rPr lang="tr-TR" b="0" i="0" dirty="0">
                <a:solidFill>
                  <a:srgbClr val="000000"/>
                </a:solidFill>
                <a:effectLst/>
                <a:latin typeface="kolektif_houselight"/>
              </a:rPr>
              <a:t> gökyüzünü kaplayacak. Nihayetinde otonom araç trafiğini denetlemek ve kontrol etmek de insanlara düşecek.</a:t>
            </a:r>
            <a:endParaRPr lang="tr-TR" dirty="0"/>
          </a:p>
        </p:txBody>
      </p:sp>
      <p:sp>
        <p:nvSpPr>
          <p:cNvPr id="3" name="Veri Yer Tutucusu 2">
            <a:extLst>
              <a:ext uri="{FF2B5EF4-FFF2-40B4-BE49-F238E27FC236}">
                <a16:creationId xmlns:a16="http://schemas.microsoft.com/office/drawing/2014/main" id="{2ACB1EF0-0FBF-10A8-475A-E58A96DD208D}"/>
              </a:ext>
            </a:extLst>
          </p:cNvPr>
          <p:cNvSpPr>
            <a:spLocks noGrp="1"/>
          </p:cNvSpPr>
          <p:nvPr>
            <p:ph type="dt" sz="half" idx="10"/>
          </p:nvPr>
        </p:nvSpPr>
        <p:spPr/>
        <p:txBody>
          <a:bodyPr/>
          <a:lstStyle/>
          <a:p>
            <a:fld id="{0ABFC5AC-966B-427D-8DBF-A2040F22B4F2}" type="datetime8">
              <a:rPr lang="tr-TR" smtClean="0"/>
              <a:t>19.06.2023 12:30</a:t>
            </a:fld>
            <a:endParaRPr lang="tr-TR"/>
          </a:p>
        </p:txBody>
      </p:sp>
      <p:sp>
        <p:nvSpPr>
          <p:cNvPr id="4" name="Slayt Numarası Yer Tutucusu 3">
            <a:extLst>
              <a:ext uri="{FF2B5EF4-FFF2-40B4-BE49-F238E27FC236}">
                <a16:creationId xmlns:a16="http://schemas.microsoft.com/office/drawing/2014/main" id="{3526DA6A-C980-90AA-D688-9144526F7AD3}"/>
              </a:ext>
            </a:extLst>
          </p:cNvPr>
          <p:cNvSpPr>
            <a:spLocks noGrp="1"/>
          </p:cNvSpPr>
          <p:nvPr>
            <p:ph type="sldNum" sz="quarter" idx="12"/>
          </p:nvPr>
        </p:nvSpPr>
        <p:spPr/>
        <p:txBody>
          <a:bodyPr/>
          <a:lstStyle/>
          <a:p>
            <a:fld id="{C56BB682-17DB-4D10-BB77-1BFF1DDE9014}" type="slidenum">
              <a:rPr lang="tr-TR" smtClean="0"/>
              <a:pPr/>
              <a:t>67</a:t>
            </a:fld>
            <a:endParaRPr lang="tr-TR"/>
          </a:p>
        </p:txBody>
      </p:sp>
      <p:sp>
        <p:nvSpPr>
          <p:cNvPr id="6" name="Metin kutusu 5">
            <a:extLst>
              <a:ext uri="{FF2B5EF4-FFF2-40B4-BE49-F238E27FC236}">
                <a16:creationId xmlns:a16="http://schemas.microsoft.com/office/drawing/2014/main" id="{D51657C9-FA17-785F-1725-636B1CE50274}"/>
              </a:ext>
            </a:extLst>
          </p:cNvPr>
          <p:cNvSpPr txBox="1"/>
          <p:nvPr/>
        </p:nvSpPr>
        <p:spPr>
          <a:xfrm>
            <a:off x="827584" y="404664"/>
            <a:ext cx="7416824"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3621488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2BCF33-3730-4589-B903-6CEE50236D3D}"/>
              </a:ext>
            </a:extLst>
          </p:cNvPr>
          <p:cNvSpPr>
            <a:spLocks noGrp="1"/>
          </p:cNvSpPr>
          <p:nvPr>
            <p:ph type="title"/>
          </p:nvPr>
        </p:nvSpPr>
        <p:spPr>
          <a:xfrm>
            <a:off x="614968" y="1196752"/>
            <a:ext cx="8075240" cy="4882554"/>
          </a:xfrm>
        </p:spPr>
        <p:txBody>
          <a:bodyPr>
            <a:normAutofit fontScale="90000"/>
          </a:bodyPr>
          <a:lstStyle/>
          <a:p>
            <a:pPr algn="l"/>
            <a:r>
              <a:rPr lang="tr-TR" b="1" i="0" dirty="0">
                <a:solidFill>
                  <a:srgbClr val="FF0000"/>
                </a:solidFill>
                <a:effectLst/>
                <a:latin typeface="kolektif_houselight"/>
              </a:rPr>
              <a:t>SU KALİTESİ TEKNİSYENLERİ:</a:t>
            </a:r>
            <a:br>
              <a:rPr lang="tr-TR" b="1" i="0" dirty="0">
                <a:solidFill>
                  <a:srgbClr val="FF0000"/>
                </a:solidFill>
                <a:effectLst/>
                <a:latin typeface="kolektif_houselight"/>
              </a:rPr>
            </a:br>
            <a:r>
              <a:rPr lang="tr-TR" b="0" i="0" dirty="0">
                <a:solidFill>
                  <a:srgbClr val="000000"/>
                </a:solidFill>
                <a:effectLst/>
                <a:latin typeface="kolektif_houselight"/>
              </a:rPr>
              <a:t> Gelecekte temiz su kaynaklarının giderek önem kazanacak olması, bu kaynakların korunması ve barındırdıkları suyun temiz kalabilmesi için çok sayıda teknisyenden yardım alınmasını gerektirecek</a:t>
            </a:r>
            <a:endParaRPr lang="tr-TR" dirty="0"/>
          </a:p>
        </p:txBody>
      </p:sp>
      <p:sp>
        <p:nvSpPr>
          <p:cNvPr id="3" name="Veri Yer Tutucusu 2">
            <a:extLst>
              <a:ext uri="{FF2B5EF4-FFF2-40B4-BE49-F238E27FC236}">
                <a16:creationId xmlns:a16="http://schemas.microsoft.com/office/drawing/2014/main" id="{A14FDB6D-C444-D4C2-F30A-DDE341952967}"/>
              </a:ext>
            </a:extLst>
          </p:cNvPr>
          <p:cNvSpPr>
            <a:spLocks noGrp="1"/>
          </p:cNvSpPr>
          <p:nvPr>
            <p:ph type="dt" sz="half" idx="10"/>
          </p:nvPr>
        </p:nvSpPr>
        <p:spPr/>
        <p:txBody>
          <a:bodyPr/>
          <a:lstStyle/>
          <a:p>
            <a:fld id="{36591886-DE85-4DA6-A7E5-97D6C1149488}" type="datetime8">
              <a:rPr lang="tr-TR" smtClean="0"/>
              <a:t>19.06.2023 12:30</a:t>
            </a:fld>
            <a:endParaRPr lang="tr-TR"/>
          </a:p>
        </p:txBody>
      </p:sp>
      <p:sp>
        <p:nvSpPr>
          <p:cNvPr id="4" name="Slayt Numarası Yer Tutucusu 3">
            <a:extLst>
              <a:ext uri="{FF2B5EF4-FFF2-40B4-BE49-F238E27FC236}">
                <a16:creationId xmlns:a16="http://schemas.microsoft.com/office/drawing/2014/main" id="{37B779FB-CDE7-9D6D-4354-D295855CCC12}"/>
              </a:ext>
            </a:extLst>
          </p:cNvPr>
          <p:cNvSpPr>
            <a:spLocks noGrp="1"/>
          </p:cNvSpPr>
          <p:nvPr>
            <p:ph type="sldNum" sz="quarter" idx="12"/>
          </p:nvPr>
        </p:nvSpPr>
        <p:spPr/>
        <p:txBody>
          <a:bodyPr/>
          <a:lstStyle/>
          <a:p>
            <a:fld id="{C56BB682-17DB-4D10-BB77-1BFF1DDE9014}" type="slidenum">
              <a:rPr lang="tr-TR" smtClean="0"/>
              <a:pPr/>
              <a:t>68</a:t>
            </a:fld>
            <a:endParaRPr lang="tr-TR"/>
          </a:p>
        </p:txBody>
      </p:sp>
      <p:sp>
        <p:nvSpPr>
          <p:cNvPr id="6" name="Metin kutusu 5">
            <a:extLst>
              <a:ext uri="{FF2B5EF4-FFF2-40B4-BE49-F238E27FC236}">
                <a16:creationId xmlns:a16="http://schemas.microsoft.com/office/drawing/2014/main" id="{0AB49153-6102-2FC0-30CA-CF007E015538}"/>
              </a:ext>
            </a:extLst>
          </p:cNvPr>
          <p:cNvSpPr txBox="1"/>
          <p:nvPr/>
        </p:nvSpPr>
        <p:spPr>
          <a:xfrm>
            <a:off x="827584" y="409362"/>
            <a:ext cx="7272808"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3316867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703BF8-A0DD-4AC3-B66B-646EF3427358}"/>
              </a:ext>
            </a:extLst>
          </p:cNvPr>
          <p:cNvSpPr>
            <a:spLocks noGrp="1"/>
          </p:cNvSpPr>
          <p:nvPr>
            <p:ph type="title"/>
          </p:nvPr>
        </p:nvSpPr>
        <p:spPr>
          <a:xfrm>
            <a:off x="467544" y="1134879"/>
            <a:ext cx="8219256" cy="4810546"/>
          </a:xfrm>
        </p:spPr>
        <p:txBody>
          <a:bodyPr>
            <a:normAutofit fontScale="90000"/>
          </a:bodyPr>
          <a:lstStyle/>
          <a:p>
            <a:pPr algn="l"/>
            <a:r>
              <a:rPr lang="tr-TR" b="1" i="0" dirty="0">
                <a:solidFill>
                  <a:srgbClr val="FF0000"/>
                </a:solidFill>
                <a:effectLst/>
                <a:latin typeface="kolektif_houselight"/>
              </a:rPr>
              <a:t>YEŞİL ARAÇ MÜHENDİSLERİ:</a:t>
            </a:r>
            <a:br>
              <a:rPr lang="tr-TR" b="1" i="0" dirty="0">
                <a:solidFill>
                  <a:srgbClr val="FF0000"/>
                </a:solidFill>
                <a:effectLst/>
                <a:latin typeface="kolektif_houselight"/>
              </a:rPr>
            </a:br>
            <a:r>
              <a:rPr lang="tr-TR" i="0" dirty="0">
                <a:solidFill>
                  <a:srgbClr val="000000"/>
                </a:solidFill>
                <a:effectLst/>
                <a:latin typeface="kolektif_houselight"/>
              </a:rPr>
              <a:t>O</a:t>
            </a:r>
            <a:r>
              <a:rPr lang="tr-TR" b="0" i="0" dirty="0">
                <a:solidFill>
                  <a:srgbClr val="000000"/>
                </a:solidFill>
                <a:effectLst/>
                <a:latin typeface="kolektif_houselight"/>
              </a:rPr>
              <a:t>tonom ve elektrikli (ayrıca hibrit) otomobiller birçok şoförü işsiz bırakacak. Ancak bu sefer milyonlarca aracın bakımı için mühendisler gerekecek. Sadece ABD’de üretim sanayisinin 462,000 işçiyi yeşil projelerde çalıştırdığını not düşelim</a:t>
            </a:r>
            <a:endParaRPr lang="tr-TR" dirty="0"/>
          </a:p>
        </p:txBody>
      </p:sp>
      <p:sp>
        <p:nvSpPr>
          <p:cNvPr id="3" name="Veri Yer Tutucusu 2">
            <a:extLst>
              <a:ext uri="{FF2B5EF4-FFF2-40B4-BE49-F238E27FC236}">
                <a16:creationId xmlns:a16="http://schemas.microsoft.com/office/drawing/2014/main" id="{71FE8EA2-7234-EAF3-B20D-B98038350FA5}"/>
              </a:ext>
            </a:extLst>
          </p:cNvPr>
          <p:cNvSpPr>
            <a:spLocks noGrp="1"/>
          </p:cNvSpPr>
          <p:nvPr>
            <p:ph type="dt" sz="half" idx="10"/>
          </p:nvPr>
        </p:nvSpPr>
        <p:spPr/>
        <p:txBody>
          <a:bodyPr/>
          <a:lstStyle/>
          <a:p>
            <a:fld id="{E4C39144-0414-47EB-9476-7FF0FBE74F16}" type="datetime8">
              <a:rPr lang="tr-TR" smtClean="0"/>
              <a:t>19.06.2023 12:30</a:t>
            </a:fld>
            <a:endParaRPr lang="tr-TR"/>
          </a:p>
        </p:txBody>
      </p:sp>
      <p:sp>
        <p:nvSpPr>
          <p:cNvPr id="4" name="Slayt Numarası Yer Tutucusu 3">
            <a:extLst>
              <a:ext uri="{FF2B5EF4-FFF2-40B4-BE49-F238E27FC236}">
                <a16:creationId xmlns:a16="http://schemas.microsoft.com/office/drawing/2014/main" id="{D4E5321A-914F-D5A4-EFC1-8AFAAA4B8EE8}"/>
              </a:ext>
            </a:extLst>
          </p:cNvPr>
          <p:cNvSpPr>
            <a:spLocks noGrp="1"/>
          </p:cNvSpPr>
          <p:nvPr>
            <p:ph type="sldNum" sz="quarter" idx="12"/>
          </p:nvPr>
        </p:nvSpPr>
        <p:spPr/>
        <p:txBody>
          <a:bodyPr/>
          <a:lstStyle/>
          <a:p>
            <a:fld id="{C56BB682-17DB-4D10-BB77-1BFF1DDE9014}" type="slidenum">
              <a:rPr lang="tr-TR" smtClean="0"/>
              <a:pPr/>
              <a:t>69</a:t>
            </a:fld>
            <a:endParaRPr lang="tr-TR"/>
          </a:p>
        </p:txBody>
      </p:sp>
      <p:sp>
        <p:nvSpPr>
          <p:cNvPr id="6" name="Metin kutusu 5">
            <a:extLst>
              <a:ext uri="{FF2B5EF4-FFF2-40B4-BE49-F238E27FC236}">
                <a16:creationId xmlns:a16="http://schemas.microsoft.com/office/drawing/2014/main" id="{A1940396-81F4-199D-EA1F-3F50E4AD8EDE}"/>
              </a:ext>
            </a:extLst>
          </p:cNvPr>
          <p:cNvSpPr txBox="1"/>
          <p:nvPr/>
        </p:nvSpPr>
        <p:spPr>
          <a:xfrm>
            <a:off x="683568" y="450012"/>
            <a:ext cx="7416824"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306847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18F9D87-D5AA-C9F5-B906-69C8CE7F572F}"/>
              </a:ext>
            </a:extLst>
          </p:cNvPr>
          <p:cNvSpPr>
            <a:spLocks noGrp="1"/>
          </p:cNvSpPr>
          <p:nvPr>
            <p:ph idx="1"/>
          </p:nvPr>
        </p:nvSpPr>
        <p:spPr>
          <a:xfrm>
            <a:off x="457200" y="476672"/>
            <a:ext cx="8229600" cy="5649491"/>
          </a:xfrm>
        </p:spPr>
        <p:txBody>
          <a:bodyPr>
            <a:noAutofit/>
          </a:bodyPr>
          <a:lstStyle/>
          <a:p>
            <a:pPr marL="0" indent="0">
              <a:buNone/>
            </a:pPr>
            <a:r>
              <a:rPr lang="tr-TR" sz="6000" b="1" i="1" dirty="0">
                <a:solidFill>
                  <a:srgbClr val="FF0000"/>
                </a:solidFill>
                <a:effectLst/>
                <a:latin typeface="-apple-system"/>
              </a:rPr>
              <a:t>EĞİTİM:</a:t>
            </a:r>
          </a:p>
          <a:p>
            <a:pPr marL="0" indent="0">
              <a:buNone/>
            </a:pPr>
            <a:r>
              <a:rPr lang="tr-TR" sz="6000" b="0" i="0" dirty="0">
                <a:solidFill>
                  <a:srgbClr val="2C2F34"/>
                </a:solidFill>
                <a:effectLst/>
                <a:latin typeface="-apple-system"/>
              </a:rPr>
              <a:t>Bireylerin </a:t>
            </a:r>
            <a:r>
              <a:rPr lang="tr-TR" sz="6000" b="0" i="0" dirty="0">
                <a:solidFill>
                  <a:srgbClr val="FF0000"/>
                </a:solidFill>
                <a:effectLst/>
                <a:latin typeface="-apple-system"/>
              </a:rPr>
              <a:t>davranışlarında</a:t>
            </a:r>
            <a:r>
              <a:rPr lang="tr-TR" sz="6000" b="0" i="0" dirty="0">
                <a:solidFill>
                  <a:srgbClr val="2C2F34"/>
                </a:solidFill>
                <a:effectLst/>
                <a:latin typeface="-apple-system"/>
              </a:rPr>
              <a:t> kendi özgür iradeleri vasıtasıyla </a:t>
            </a:r>
            <a:r>
              <a:rPr lang="tr-TR" sz="6000" b="0" i="0" dirty="0">
                <a:solidFill>
                  <a:srgbClr val="FF0000"/>
                </a:solidFill>
                <a:effectLst/>
                <a:latin typeface="-apple-system"/>
              </a:rPr>
              <a:t>bilinçli ve istekli olarak </a:t>
            </a:r>
            <a:r>
              <a:rPr lang="tr-TR" sz="6000" b="0" i="0" dirty="0">
                <a:solidFill>
                  <a:srgbClr val="2C2F34"/>
                </a:solidFill>
                <a:effectLst/>
                <a:latin typeface="-apple-system"/>
              </a:rPr>
              <a:t>değişiklik sürecine eğitim denir.</a:t>
            </a:r>
            <a:endParaRPr lang="tr-TR" sz="6000" dirty="0"/>
          </a:p>
        </p:txBody>
      </p:sp>
      <p:sp>
        <p:nvSpPr>
          <p:cNvPr id="2" name="Veri Yer Tutucusu 1">
            <a:extLst>
              <a:ext uri="{FF2B5EF4-FFF2-40B4-BE49-F238E27FC236}">
                <a16:creationId xmlns:a16="http://schemas.microsoft.com/office/drawing/2014/main" id="{D674E591-ADAB-F20F-F91C-39E4FE4F0FE9}"/>
              </a:ext>
            </a:extLst>
          </p:cNvPr>
          <p:cNvSpPr>
            <a:spLocks noGrp="1"/>
          </p:cNvSpPr>
          <p:nvPr>
            <p:ph type="dt" sz="half" idx="10"/>
          </p:nvPr>
        </p:nvSpPr>
        <p:spPr/>
        <p:txBody>
          <a:bodyPr/>
          <a:lstStyle/>
          <a:p>
            <a:fld id="{BAC0C635-9A84-4137-9DCE-E29B4338321E}" type="datetime8">
              <a:rPr lang="tr-TR" smtClean="0"/>
              <a:t>19.06.2023 12:30</a:t>
            </a:fld>
            <a:endParaRPr lang="tr-TR"/>
          </a:p>
        </p:txBody>
      </p:sp>
      <p:sp>
        <p:nvSpPr>
          <p:cNvPr id="4" name="Slayt Numarası Yer Tutucusu 3">
            <a:extLst>
              <a:ext uri="{FF2B5EF4-FFF2-40B4-BE49-F238E27FC236}">
                <a16:creationId xmlns:a16="http://schemas.microsoft.com/office/drawing/2014/main" id="{5489EB1B-3198-C639-FA7B-BC515A2CCA04}"/>
              </a:ext>
            </a:extLst>
          </p:cNvPr>
          <p:cNvSpPr>
            <a:spLocks noGrp="1"/>
          </p:cNvSpPr>
          <p:nvPr>
            <p:ph type="sldNum" sz="quarter" idx="12"/>
          </p:nvPr>
        </p:nvSpPr>
        <p:spPr/>
        <p:txBody>
          <a:bodyPr/>
          <a:lstStyle/>
          <a:p>
            <a:fld id="{C56BB682-17DB-4D10-BB77-1BFF1DDE9014}" type="slidenum">
              <a:rPr lang="tr-TR" smtClean="0"/>
              <a:pPr/>
              <a:t>7</a:t>
            </a:fld>
            <a:endParaRPr lang="tr-TR"/>
          </a:p>
        </p:txBody>
      </p:sp>
    </p:spTree>
    <p:extLst>
      <p:ext uri="{BB962C8B-B14F-4D97-AF65-F5344CB8AC3E}">
        <p14:creationId xmlns:p14="http://schemas.microsoft.com/office/powerpoint/2010/main" val="36574160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EB45B4-233D-4F92-834D-22C326F84180}"/>
              </a:ext>
            </a:extLst>
          </p:cNvPr>
          <p:cNvSpPr>
            <a:spLocks noGrp="1"/>
          </p:cNvSpPr>
          <p:nvPr>
            <p:ph type="title"/>
          </p:nvPr>
        </p:nvSpPr>
        <p:spPr>
          <a:xfrm>
            <a:off x="486697" y="1082948"/>
            <a:ext cx="8291264" cy="4666530"/>
          </a:xfrm>
        </p:spPr>
        <p:txBody>
          <a:bodyPr>
            <a:normAutofit fontScale="90000"/>
          </a:bodyPr>
          <a:lstStyle/>
          <a:p>
            <a:pPr algn="l"/>
            <a:r>
              <a:rPr lang="tr-TR" b="1" i="0" dirty="0">
                <a:solidFill>
                  <a:srgbClr val="FF0000"/>
                </a:solidFill>
                <a:effectLst/>
                <a:latin typeface="kolektif_houselight"/>
              </a:rPr>
              <a:t>DOĞA BİLİM İNSANLARI:</a:t>
            </a:r>
            <a:br>
              <a:rPr lang="tr-TR" b="1" i="0" dirty="0">
                <a:solidFill>
                  <a:srgbClr val="FF0000"/>
                </a:solidFill>
                <a:effectLst/>
                <a:latin typeface="kolektif_houselight"/>
              </a:rPr>
            </a:br>
            <a:r>
              <a:rPr lang="tr-TR" b="0" i="0" dirty="0">
                <a:solidFill>
                  <a:srgbClr val="000000"/>
                </a:solidFill>
                <a:effectLst/>
                <a:latin typeface="kolektif_houselight"/>
              </a:rPr>
              <a:t> Küresel ısınmanın etkilerine karşı koyabilmek için doğada çalışması gereken bilim insanı sayısı ciddi ölçüde artacak. Bilim insanları Büyük Mercan </a:t>
            </a:r>
            <a:r>
              <a:rPr lang="tr-TR" b="0" i="0" dirty="0" err="1">
                <a:solidFill>
                  <a:srgbClr val="000000"/>
                </a:solidFill>
                <a:effectLst/>
                <a:latin typeface="kolektif_houselight"/>
              </a:rPr>
              <a:t>Resifi’nden</a:t>
            </a:r>
            <a:r>
              <a:rPr lang="tr-TR" b="0" i="0" dirty="0">
                <a:solidFill>
                  <a:srgbClr val="000000"/>
                </a:solidFill>
                <a:effectLst/>
                <a:latin typeface="kolektif_houselight"/>
              </a:rPr>
              <a:t> Kuzey Buz Denizi’ne kadar iklim değişikliğinin etkilerini azaltmak için çalışacak.</a:t>
            </a:r>
            <a:endParaRPr lang="tr-TR" dirty="0"/>
          </a:p>
        </p:txBody>
      </p:sp>
      <p:sp>
        <p:nvSpPr>
          <p:cNvPr id="3" name="Veri Yer Tutucusu 2">
            <a:extLst>
              <a:ext uri="{FF2B5EF4-FFF2-40B4-BE49-F238E27FC236}">
                <a16:creationId xmlns:a16="http://schemas.microsoft.com/office/drawing/2014/main" id="{D9DD9973-9881-9195-BD9C-E5FB98C07223}"/>
              </a:ext>
            </a:extLst>
          </p:cNvPr>
          <p:cNvSpPr>
            <a:spLocks noGrp="1"/>
          </p:cNvSpPr>
          <p:nvPr>
            <p:ph type="dt" sz="half" idx="10"/>
          </p:nvPr>
        </p:nvSpPr>
        <p:spPr/>
        <p:txBody>
          <a:bodyPr/>
          <a:lstStyle/>
          <a:p>
            <a:fld id="{96553B8D-4034-4E91-ADA9-4C206E017C16}" type="datetime8">
              <a:rPr lang="tr-TR" smtClean="0"/>
              <a:t>19.06.2023 12:30</a:t>
            </a:fld>
            <a:endParaRPr lang="tr-TR"/>
          </a:p>
        </p:txBody>
      </p:sp>
      <p:sp>
        <p:nvSpPr>
          <p:cNvPr id="4" name="Slayt Numarası Yer Tutucusu 3">
            <a:extLst>
              <a:ext uri="{FF2B5EF4-FFF2-40B4-BE49-F238E27FC236}">
                <a16:creationId xmlns:a16="http://schemas.microsoft.com/office/drawing/2014/main" id="{84A0EAFC-4077-CA6B-7614-B82189E130C7}"/>
              </a:ext>
            </a:extLst>
          </p:cNvPr>
          <p:cNvSpPr>
            <a:spLocks noGrp="1"/>
          </p:cNvSpPr>
          <p:nvPr>
            <p:ph type="sldNum" sz="quarter" idx="12"/>
          </p:nvPr>
        </p:nvSpPr>
        <p:spPr/>
        <p:txBody>
          <a:bodyPr/>
          <a:lstStyle/>
          <a:p>
            <a:fld id="{C56BB682-17DB-4D10-BB77-1BFF1DDE9014}" type="slidenum">
              <a:rPr lang="tr-TR" smtClean="0"/>
              <a:pPr/>
              <a:t>70</a:t>
            </a:fld>
            <a:endParaRPr lang="tr-TR"/>
          </a:p>
        </p:txBody>
      </p:sp>
      <p:sp>
        <p:nvSpPr>
          <p:cNvPr id="6" name="Metin kutusu 5">
            <a:extLst>
              <a:ext uri="{FF2B5EF4-FFF2-40B4-BE49-F238E27FC236}">
                <a16:creationId xmlns:a16="http://schemas.microsoft.com/office/drawing/2014/main" id="{7E7BF17E-CB92-8CC2-B804-2A57B6D05E40}"/>
              </a:ext>
            </a:extLst>
          </p:cNvPr>
          <p:cNvSpPr txBox="1"/>
          <p:nvPr/>
        </p:nvSpPr>
        <p:spPr>
          <a:xfrm>
            <a:off x="1187624" y="409362"/>
            <a:ext cx="7056784"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2540649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A44C02-4403-441D-B8ED-0666EFFA4D94}"/>
              </a:ext>
            </a:extLst>
          </p:cNvPr>
          <p:cNvSpPr>
            <a:spLocks noGrp="1"/>
          </p:cNvSpPr>
          <p:nvPr>
            <p:ph type="title"/>
          </p:nvPr>
        </p:nvSpPr>
        <p:spPr>
          <a:xfrm>
            <a:off x="323528" y="1148063"/>
            <a:ext cx="8363272" cy="5199996"/>
          </a:xfrm>
        </p:spPr>
        <p:txBody>
          <a:bodyPr>
            <a:normAutofit fontScale="90000"/>
          </a:bodyPr>
          <a:lstStyle/>
          <a:p>
            <a:pPr algn="l"/>
            <a:r>
              <a:rPr lang="tr-TR" b="1" i="0" dirty="0">
                <a:solidFill>
                  <a:srgbClr val="FF0000"/>
                </a:solidFill>
                <a:effectLst/>
                <a:latin typeface="kolektif_houselight"/>
              </a:rPr>
              <a:t>UZAY İLETİŞİMİ UZMANLARI:</a:t>
            </a:r>
            <a:br>
              <a:rPr lang="tr-TR" b="0" i="0" dirty="0">
                <a:solidFill>
                  <a:srgbClr val="000000"/>
                </a:solidFill>
                <a:effectLst/>
                <a:latin typeface="kolektif_houselight"/>
              </a:rPr>
            </a:br>
            <a:r>
              <a:rPr lang="tr-TR" b="0" i="0" dirty="0">
                <a:solidFill>
                  <a:srgbClr val="000000"/>
                </a:solidFill>
                <a:effectLst/>
                <a:latin typeface="kolektif_houselight"/>
              </a:rPr>
              <a:t>Ay ve Güneş Sistemi’ndeki diğer gök cisimlerinin koloni haline getirilme süreçlerinde binlerce uzay görevi gerçekleştirilecek. Derin uzaydaki uzay araçları, yer ve yörünge istasyonları ile Dünya arasındaki iletişimi sağlamak için sayısız uzman gerekecek.</a:t>
            </a:r>
            <a:endParaRPr lang="tr-TR" dirty="0"/>
          </a:p>
        </p:txBody>
      </p:sp>
      <p:sp>
        <p:nvSpPr>
          <p:cNvPr id="3" name="Veri Yer Tutucusu 2">
            <a:extLst>
              <a:ext uri="{FF2B5EF4-FFF2-40B4-BE49-F238E27FC236}">
                <a16:creationId xmlns:a16="http://schemas.microsoft.com/office/drawing/2014/main" id="{AE1664D0-0E74-325C-462E-AC589977BDDC}"/>
              </a:ext>
            </a:extLst>
          </p:cNvPr>
          <p:cNvSpPr>
            <a:spLocks noGrp="1"/>
          </p:cNvSpPr>
          <p:nvPr>
            <p:ph type="dt" sz="half" idx="10"/>
          </p:nvPr>
        </p:nvSpPr>
        <p:spPr/>
        <p:txBody>
          <a:bodyPr/>
          <a:lstStyle/>
          <a:p>
            <a:fld id="{5D63616F-238B-4A4A-9A6C-8706A131FBC2}" type="datetime8">
              <a:rPr lang="tr-TR" smtClean="0"/>
              <a:t>19.06.2023 12:30</a:t>
            </a:fld>
            <a:endParaRPr lang="tr-TR"/>
          </a:p>
        </p:txBody>
      </p:sp>
      <p:sp>
        <p:nvSpPr>
          <p:cNvPr id="4" name="Slayt Numarası Yer Tutucusu 3">
            <a:extLst>
              <a:ext uri="{FF2B5EF4-FFF2-40B4-BE49-F238E27FC236}">
                <a16:creationId xmlns:a16="http://schemas.microsoft.com/office/drawing/2014/main" id="{B84059EF-D3BD-31F7-CAD6-4F8A7B2E3DB7}"/>
              </a:ext>
            </a:extLst>
          </p:cNvPr>
          <p:cNvSpPr>
            <a:spLocks noGrp="1"/>
          </p:cNvSpPr>
          <p:nvPr>
            <p:ph type="sldNum" sz="quarter" idx="12"/>
          </p:nvPr>
        </p:nvSpPr>
        <p:spPr/>
        <p:txBody>
          <a:bodyPr/>
          <a:lstStyle/>
          <a:p>
            <a:fld id="{C56BB682-17DB-4D10-BB77-1BFF1DDE9014}" type="slidenum">
              <a:rPr lang="tr-TR" smtClean="0"/>
              <a:pPr/>
              <a:t>71</a:t>
            </a:fld>
            <a:endParaRPr lang="tr-TR"/>
          </a:p>
        </p:txBody>
      </p:sp>
      <p:sp>
        <p:nvSpPr>
          <p:cNvPr id="8" name="Metin kutusu 7">
            <a:extLst>
              <a:ext uri="{FF2B5EF4-FFF2-40B4-BE49-F238E27FC236}">
                <a16:creationId xmlns:a16="http://schemas.microsoft.com/office/drawing/2014/main" id="{A5D53880-BD92-B683-5A10-212F60072AF9}"/>
              </a:ext>
            </a:extLst>
          </p:cNvPr>
          <p:cNvSpPr txBox="1"/>
          <p:nvPr/>
        </p:nvSpPr>
        <p:spPr>
          <a:xfrm>
            <a:off x="899592" y="440177"/>
            <a:ext cx="7128792" cy="707886"/>
          </a:xfrm>
          <a:prstGeom prst="rect">
            <a:avLst/>
          </a:prstGeom>
          <a:noFill/>
        </p:spPr>
        <p:txBody>
          <a:bodyPr wrap="square">
            <a:spAutoFit/>
          </a:bodyPr>
          <a:lstStyle/>
          <a:p>
            <a:pPr algn="ctr"/>
            <a:r>
              <a:rPr lang="tr-TR" altLang="tr-TR" sz="4000" dirty="0">
                <a:solidFill>
                  <a:srgbClr val="FF3300"/>
                </a:solidFill>
                <a:latin typeface="Algerian" panose="04020705040A02060702" pitchFamily="82" charset="0"/>
              </a:rPr>
              <a:t>GELECEĞİN MESLEKLERİ </a:t>
            </a:r>
            <a:endParaRPr lang="tr-TR" sz="4000" dirty="0"/>
          </a:p>
        </p:txBody>
      </p:sp>
    </p:spTree>
    <p:extLst>
      <p:ext uri="{BB962C8B-B14F-4D97-AF65-F5344CB8AC3E}">
        <p14:creationId xmlns:p14="http://schemas.microsoft.com/office/powerpoint/2010/main" val="5039546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a:extLst>
              <a:ext uri="{FF2B5EF4-FFF2-40B4-BE49-F238E27FC236}">
                <a16:creationId xmlns:a16="http://schemas.microsoft.com/office/drawing/2014/main" id="{AE1664D0-0E74-325C-462E-AC589977BDDC}"/>
              </a:ext>
            </a:extLst>
          </p:cNvPr>
          <p:cNvSpPr>
            <a:spLocks noGrp="1"/>
          </p:cNvSpPr>
          <p:nvPr>
            <p:ph type="dt" sz="half" idx="10"/>
          </p:nvPr>
        </p:nvSpPr>
        <p:spPr/>
        <p:txBody>
          <a:bodyPr/>
          <a:lstStyle/>
          <a:p>
            <a:fld id="{5D63616F-238B-4A4A-9A6C-8706A131FBC2}" type="datetime8">
              <a:rPr lang="tr-TR" smtClean="0"/>
              <a:t>19.06.2023 12:31</a:t>
            </a:fld>
            <a:endParaRPr lang="tr-TR"/>
          </a:p>
        </p:txBody>
      </p:sp>
      <p:sp>
        <p:nvSpPr>
          <p:cNvPr id="4" name="Slayt Numarası Yer Tutucusu 3">
            <a:extLst>
              <a:ext uri="{FF2B5EF4-FFF2-40B4-BE49-F238E27FC236}">
                <a16:creationId xmlns:a16="http://schemas.microsoft.com/office/drawing/2014/main" id="{B84059EF-D3BD-31F7-CAD6-4F8A7B2E3DB7}"/>
              </a:ext>
            </a:extLst>
          </p:cNvPr>
          <p:cNvSpPr>
            <a:spLocks noGrp="1"/>
          </p:cNvSpPr>
          <p:nvPr>
            <p:ph type="sldNum" sz="quarter" idx="12"/>
          </p:nvPr>
        </p:nvSpPr>
        <p:spPr/>
        <p:txBody>
          <a:bodyPr/>
          <a:lstStyle/>
          <a:p>
            <a:fld id="{C56BB682-17DB-4D10-BB77-1BFF1DDE9014}" type="slidenum">
              <a:rPr lang="tr-TR" smtClean="0"/>
              <a:pPr/>
              <a:t>72</a:t>
            </a:fld>
            <a:endParaRPr lang="tr-TR"/>
          </a:p>
        </p:txBody>
      </p:sp>
      <p:pic>
        <p:nvPicPr>
          <p:cNvPr id="9" name="Resim 8" descr="metin, ekran görüntüsü, yazı tipi, tasarım içeren bir resim&#10;&#10;Açıklama otomatik olarak oluşturuldu">
            <a:extLst>
              <a:ext uri="{FF2B5EF4-FFF2-40B4-BE49-F238E27FC236}">
                <a16:creationId xmlns:a16="http://schemas.microsoft.com/office/drawing/2014/main" id="{BC4DC13C-D867-A31B-22A3-9F08B27FE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36525"/>
            <a:ext cx="7920879" cy="6028779"/>
          </a:xfrm>
          <a:prstGeom prst="rect">
            <a:avLst/>
          </a:prstGeom>
        </p:spPr>
      </p:pic>
    </p:spTree>
    <p:extLst>
      <p:ext uri="{BB962C8B-B14F-4D97-AF65-F5344CB8AC3E}">
        <p14:creationId xmlns:p14="http://schemas.microsoft.com/office/powerpoint/2010/main" val="705467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normAutofit fontScale="90000"/>
          </a:bodyPr>
          <a:lstStyle/>
          <a:p>
            <a:r>
              <a:rPr lang="tr-TR" altLang="tr-TR" sz="4400" dirty="0">
                <a:solidFill>
                  <a:srgbClr val="FF3300"/>
                </a:solidFill>
                <a:latin typeface="Algerian" panose="04020705040A02060702" pitchFamily="82" charset="0"/>
              </a:rPr>
              <a:t>GENÇLERİMİZE ÖNERİLER</a:t>
            </a:r>
            <a:endParaRPr lang="tr-TR" dirty="0"/>
          </a:p>
        </p:txBody>
      </p:sp>
      <p:sp>
        <p:nvSpPr>
          <p:cNvPr id="3" name="2 İçerik Yer Tutucusu"/>
          <p:cNvSpPr>
            <a:spLocks noGrp="1"/>
          </p:cNvSpPr>
          <p:nvPr>
            <p:ph idx="1"/>
          </p:nvPr>
        </p:nvSpPr>
        <p:spPr>
          <a:xfrm>
            <a:off x="457200" y="966118"/>
            <a:ext cx="8229600" cy="4525963"/>
          </a:xfrm>
        </p:spPr>
        <p:txBody>
          <a:bodyPr>
            <a:normAutofit fontScale="85000" lnSpcReduction="20000"/>
          </a:bodyPr>
          <a:lstStyle/>
          <a:p>
            <a:pPr>
              <a:buFont typeface="Wingdings" panose="05000000000000000000" pitchFamily="2" charset="2"/>
              <a:buChar char="Ø"/>
            </a:pPr>
            <a:r>
              <a:rPr lang="tr-TR" dirty="0"/>
              <a:t>Kendi geleceğini planlamayanlar, başkalarının planının parçası olurlar.   A.</a:t>
            </a:r>
            <a:r>
              <a:rPr lang="tr-TR" dirty="0" err="1"/>
              <a:t>Robbins</a:t>
            </a:r>
            <a:endParaRPr lang="tr-TR" dirty="0"/>
          </a:p>
          <a:p>
            <a:pPr>
              <a:buFont typeface="Wingdings" panose="05000000000000000000" pitchFamily="2" charset="2"/>
              <a:buChar char="Ø"/>
            </a:pPr>
            <a:r>
              <a:rPr lang="tr-TR" dirty="0"/>
              <a:t>Anne babaların çocuklarıyla ilgili verecekleri kararlar, çocuğun geleceğini şekillendirecektir.</a:t>
            </a:r>
          </a:p>
          <a:p>
            <a:pPr>
              <a:buFont typeface="Wingdings" panose="05000000000000000000" pitchFamily="2" charset="2"/>
              <a:buChar char="Ø"/>
            </a:pPr>
            <a:r>
              <a:rPr lang="tr-TR" dirty="0"/>
              <a:t>Önde giden tozu dumana katar, arkada kalan tozu dumanı yutar.</a:t>
            </a:r>
          </a:p>
          <a:p>
            <a:pPr>
              <a:buFont typeface="Wingdings" panose="05000000000000000000" pitchFamily="2" charset="2"/>
              <a:buChar char="Ø"/>
            </a:pPr>
            <a:r>
              <a:rPr lang="tr-TR" dirty="0"/>
              <a:t>Atalarımız ne güzel söylemiş:“Mesleği olan insan öğlene kadar aç kalır.”</a:t>
            </a:r>
          </a:p>
          <a:p>
            <a:pPr>
              <a:buFont typeface="Wingdings" panose="05000000000000000000" pitchFamily="2" charset="2"/>
              <a:buChar char="Ø"/>
            </a:pPr>
            <a:r>
              <a:rPr lang="tr-TR" dirty="0"/>
              <a:t>Gençlerimiz bugünün değil, geleceğin  şartlarına göre kendilerini geliştirmelidirler.</a:t>
            </a:r>
          </a:p>
          <a:p>
            <a:pPr>
              <a:buFont typeface="Wingdings" panose="05000000000000000000" pitchFamily="2" charset="2"/>
              <a:buChar char="Ø"/>
            </a:pPr>
            <a:r>
              <a:rPr lang="tr-TR" dirty="0"/>
              <a:t>Ceylanlar erken kalkar ve koşarlarsa aslanlara yem olmazlar.</a:t>
            </a:r>
          </a:p>
          <a:p>
            <a:pPr marL="0" indent="0">
              <a:buNone/>
            </a:pPr>
            <a:endParaRPr lang="tr-TR" dirty="0"/>
          </a:p>
        </p:txBody>
      </p:sp>
      <p:sp>
        <p:nvSpPr>
          <p:cNvPr id="4" name="Veri Yer Tutucusu 3">
            <a:extLst>
              <a:ext uri="{FF2B5EF4-FFF2-40B4-BE49-F238E27FC236}">
                <a16:creationId xmlns:a16="http://schemas.microsoft.com/office/drawing/2014/main" id="{0CD03356-8E7B-F7F2-1D2D-37F43747138E}"/>
              </a:ext>
            </a:extLst>
          </p:cNvPr>
          <p:cNvSpPr>
            <a:spLocks noGrp="1"/>
          </p:cNvSpPr>
          <p:nvPr>
            <p:ph type="dt" sz="half" idx="10"/>
          </p:nvPr>
        </p:nvSpPr>
        <p:spPr/>
        <p:txBody>
          <a:bodyPr/>
          <a:lstStyle/>
          <a:p>
            <a:fld id="{E9596812-A8C5-465D-9C3B-C9C1BA7A85F3}" type="datetime8">
              <a:rPr lang="tr-TR" smtClean="0"/>
              <a:t>19.06.2023 12:30</a:t>
            </a:fld>
            <a:endParaRPr lang="tr-TR"/>
          </a:p>
        </p:txBody>
      </p:sp>
      <p:sp>
        <p:nvSpPr>
          <p:cNvPr id="5" name="Slayt Numarası Yer Tutucusu 4">
            <a:extLst>
              <a:ext uri="{FF2B5EF4-FFF2-40B4-BE49-F238E27FC236}">
                <a16:creationId xmlns:a16="http://schemas.microsoft.com/office/drawing/2014/main" id="{213D78DA-B285-E854-741C-094CA6029EDC}"/>
              </a:ext>
            </a:extLst>
          </p:cNvPr>
          <p:cNvSpPr>
            <a:spLocks noGrp="1"/>
          </p:cNvSpPr>
          <p:nvPr>
            <p:ph type="sldNum" sz="quarter" idx="12"/>
          </p:nvPr>
        </p:nvSpPr>
        <p:spPr/>
        <p:txBody>
          <a:bodyPr/>
          <a:lstStyle/>
          <a:p>
            <a:fld id="{C56BB682-17DB-4D10-BB77-1BFF1DDE9014}" type="slidenum">
              <a:rPr lang="tr-TR" smtClean="0"/>
              <a:pPr/>
              <a:t>73</a:t>
            </a:fld>
            <a:endParaRPr lang="tr-T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857250"/>
            <a:ext cx="3888432" cy="5143500"/>
          </a:xfrm>
          <a:prstGeom prst="rect">
            <a:avLst/>
          </a:prstGeom>
        </p:spPr>
      </p:pic>
      <p:sp>
        <p:nvSpPr>
          <p:cNvPr id="3" name="Alt Başlık 2"/>
          <p:cNvSpPr>
            <a:spLocks noGrp="1"/>
          </p:cNvSpPr>
          <p:nvPr>
            <p:ph type="subTitle" idx="1"/>
          </p:nvPr>
        </p:nvSpPr>
        <p:spPr>
          <a:xfrm>
            <a:off x="395536" y="980728"/>
            <a:ext cx="4464496" cy="4896544"/>
          </a:xfrm>
        </p:spPr>
        <p:txBody>
          <a:bodyPr>
            <a:noAutofit/>
          </a:bodyPr>
          <a:lstStyle/>
          <a:p>
            <a:r>
              <a:rPr lang="tr-TR" sz="6000" b="1" dirty="0">
                <a:solidFill>
                  <a:schemeClr val="tx1">
                    <a:lumMod val="85000"/>
                    <a:lumOff val="15000"/>
                  </a:schemeClr>
                </a:solidFill>
              </a:rPr>
              <a:t>“Amaç, </a:t>
            </a:r>
            <a:r>
              <a:rPr lang="tr-TR" sz="6000" b="1" dirty="0">
                <a:solidFill>
                  <a:srgbClr val="FF0000"/>
                </a:solidFill>
              </a:rPr>
              <a:t>BAŞARI </a:t>
            </a:r>
            <a:r>
              <a:rPr lang="tr-TR" sz="6000" b="1" dirty="0">
                <a:solidFill>
                  <a:schemeClr val="tx1">
                    <a:lumMod val="85000"/>
                    <a:lumOff val="15000"/>
                  </a:schemeClr>
                </a:solidFill>
              </a:rPr>
              <a:t>ise, motivasyon her şeydir.»</a:t>
            </a:r>
          </a:p>
        </p:txBody>
      </p:sp>
      <p:sp>
        <p:nvSpPr>
          <p:cNvPr id="4" name="Veri Yer Tutucusu 3">
            <a:extLst>
              <a:ext uri="{FF2B5EF4-FFF2-40B4-BE49-F238E27FC236}">
                <a16:creationId xmlns:a16="http://schemas.microsoft.com/office/drawing/2014/main" id="{76C91369-478C-2058-B5CD-72BEA82D4BD6}"/>
              </a:ext>
            </a:extLst>
          </p:cNvPr>
          <p:cNvSpPr>
            <a:spLocks noGrp="1"/>
          </p:cNvSpPr>
          <p:nvPr>
            <p:ph type="dt" sz="half" idx="10"/>
          </p:nvPr>
        </p:nvSpPr>
        <p:spPr/>
        <p:txBody>
          <a:bodyPr/>
          <a:lstStyle/>
          <a:p>
            <a:fld id="{BDA26382-1126-48C1-BCA8-2914426837C1}" type="datetime8">
              <a:rPr lang="tr-TR" smtClean="0"/>
              <a:t>19.06.2023 12:30</a:t>
            </a:fld>
            <a:endParaRPr lang="tr-TR"/>
          </a:p>
        </p:txBody>
      </p:sp>
      <p:sp>
        <p:nvSpPr>
          <p:cNvPr id="5" name="Slayt Numarası Yer Tutucusu 4">
            <a:extLst>
              <a:ext uri="{FF2B5EF4-FFF2-40B4-BE49-F238E27FC236}">
                <a16:creationId xmlns:a16="http://schemas.microsoft.com/office/drawing/2014/main" id="{E5044D7D-AA0E-6815-A626-F2D7BB99696D}"/>
              </a:ext>
            </a:extLst>
          </p:cNvPr>
          <p:cNvSpPr>
            <a:spLocks noGrp="1"/>
          </p:cNvSpPr>
          <p:nvPr>
            <p:ph type="sldNum" sz="quarter" idx="12"/>
          </p:nvPr>
        </p:nvSpPr>
        <p:spPr/>
        <p:txBody>
          <a:bodyPr/>
          <a:lstStyle/>
          <a:p>
            <a:fld id="{C56BB682-17DB-4D10-BB77-1BFF1DDE9014}" type="slidenum">
              <a:rPr lang="tr-TR" smtClean="0"/>
              <a:pPr/>
              <a:t>74</a:t>
            </a:fld>
            <a:endParaRPr lang="tr-TR"/>
          </a:p>
        </p:txBody>
      </p:sp>
    </p:spTree>
    <p:extLst>
      <p:ext uri="{BB962C8B-B14F-4D97-AF65-F5344CB8AC3E}">
        <p14:creationId xmlns:p14="http://schemas.microsoft.com/office/powerpoint/2010/main" val="3757866561"/>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5148065" y="1639069"/>
            <a:ext cx="3816424" cy="357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İnsanı belirli bir amaç için harekete geçiren, istek, arzu, güçtür.</a:t>
            </a:r>
          </a:p>
        </p:txBody>
      </p:sp>
      <p:pic>
        <p:nvPicPr>
          <p:cNvPr id="6" name="5 İçerik Yer Tutucusu" descr="ge8_puola_vuorikiipeilija_jura_kallio_Jerzmanowice_shutterstock_154460765_p.jpg"/>
          <p:cNvPicPr>
            <a:picLocks noGrp="1" noChangeAspect="1"/>
          </p:cNvPicPr>
          <p:nvPr>
            <p:ph idx="1"/>
          </p:nvPr>
        </p:nvPicPr>
        <p:blipFill>
          <a:blip r:embed="rId2" cstate="print"/>
          <a:stretch>
            <a:fillRect/>
          </a:stretch>
        </p:blipFill>
        <p:spPr>
          <a:xfrm>
            <a:off x="465971" y="1639070"/>
            <a:ext cx="4682093" cy="3579862"/>
          </a:xfrm>
        </p:spPr>
      </p:pic>
      <p:sp>
        <p:nvSpPr>
          <p:cNvPr id="2" name="Veri Yer Tutucusu 1">
            <a:extLst>
              <a:ext uri="{FF2B5EF4-FFF2-40B4-BE49-F238E27FC236}">
                <a16:creationId xmlns:a16="http://schemas.microsoft.com/office/drawing/2014/main" id="{C654701C-3ED5-0F10-B3C4-1145C970229A}"/>
              </a:ext>
            </a:extLst>
          </p:cNvPr>
          <p:cNvSpPr>
            <a:spLocks noGrp="1"/>
          </p:cNvSpPr>
          <p:nvPr>
            <p:ph type="dt" sz="half" idx="10"/>
          </p:nvPr>
        </p:nvSpPr>
        <p:spPr/>
        <p:txBody>
          <a:bodyPr/>
          <a:lstStyle/>
          <a:p>
            <a:fld id="{A57A13F2-03FF-4D97-B229-C7B19B834E4A}" type="datetime8">
              <a:rPr lang="tr-TR" smtClean="0"/>
              <a:t>19.06.2023 12:30</a:t>
            </a:fld>
            <a:endParaRPr lang="tr-TR"/>
          </a:p>
        </p:txBody>
      </p:sp>
      <p:sp>
        <p:nvSpPr>
          <p:cNvPr id="3" name="Slayt Numarası Yer Tutucusu 2">
            <a:extLst>
              <a:ext uri="{FF2B5EF4-FFF2-40B4-BE49-F238E27FC236}">
                <a16:creationId xmlns:a16="http://schemas.microsoft.com/office/drawing/2014/main" id="{0B8C2657-9DC1-A5EB-6B17-572B2926CB0E}"/>
              </a:ext>
            </a:extLst>
          </p:cNvPr>
          <p:cNvSpPr>
            <a:spLocks noGrp="1"/>
          </p:cNvSpPr>
          <p:nvPr>
            <p:ph type="sldNum" sz="quarter" idx="12"/>
          </p:nvPr>
        </p:nvSpPr>
        <p:spPr/>
        <p:txBody>
          <a:bodyPr/>
          <a:lstStyle/>
          <a:p>
            <a:fld id="{C56BB682-17DB-4D10-BB77-1BFF1DDE9014}" type="slidenum">
              <a:rPr lang="tr-TR" smtClean="0"/>
              <a:pPr/>
              <a:t>75</a:t>
            </a:fld>
            <a:endParaRPr lang="tr-TR"/>
          </a:p>
        </p:txBody>
      </p:sp>
      <p:sp>
        <p:nvSpPr>
          <p:cNvPr id="4" name="Metin kutusu 3">
            <a:extLst>
              <a:ext uri="{FF2B5EF4-FFF2-40B4-BE49-F238E27FC236}">
                <a16:creationId xmlns:a16="http://schemas.microsoft.com/office/drawing/2014/main" id="{9AB25ED0-6C4D-7880-09DE-4B1720821ADA}"/>
              </a:ext>
            </a:extLst>
          </p:cNvPr>
          <p:cNvSpPr txBox="1"/>
          <p:nvPr/>
        </p:nvSpPr>
        <p:spPr>
          <a:xfrm>
            <a:off x="1115616" y="404664"/>
            <a:ext cx="7128792"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MOTİVASYON NEDİR?</a:t>
            </a:r>
          </a:p>
        </p:txBody>
      </p:sp>
    </p:spTree>
    <p:extLst>
      <p:ext uri="{BB962C8B-B14F-4D97-AF65-F5344CB8AC3E}">
        <p14:creationId xmlns:p14="http://schemas.microsoft.com/office/powerpoint/2010/main" val="5108976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910" fill="hold">
                                          <p:stCondLst>
                                            <p:cond delay="0"/>
                                          </p:stCondLst>
                                        </p:cTn>
                                        <p:tgtEl>
                                          <p:spTgt spid="6"/>
                                        </p:tgtEl>
                                        <p:attrNameLst>
                                          <p:attrName>style.rotation</p:attrName>
                                        </p:attrNameLst>
                                      </p:cBhvr>
                                      <p:to>
                                        <p:strVal val="-45.0"/>
                                      </p:to>
                                    </p:set>
                                    <p:anim calcmode="lin" valueType="num">
                                      <p:cBhvr>
                                        <p:cTn id="8" dur="910" fill="hold">
                                          <p:stCondLst>
                                            <p:cond delay="910"/>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000"/>
                            </p:stCondLst>
                            <p:childTnLst>
                              <p:par>
                                <p:cTn id="13" presetID="24"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259632" y="80073"/>
            <a:ext cx="7128792"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MOTİVASYONUN KAYNAKLARI</a:t>
            </a:r>
          </a:p>
        </p:txBody>
      </p:sp>
      <p:sp>
        <p:nvSpPr>
          <p:cNvPr id="6" name="Bulut 5"/>
          <p:cNvSpPr/>
          <p:nvPr/>
        </p:nvSpPr>
        <p:spPr>
          <a:xfrm>
            <a:off x="611560" y="2204864"/>
            <a:ext cx="3456384" cy="18002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İç </a:t>
            </a:r>
          </a:p>
          <a:p>
            <a:pPr algn="ctr"/>
            <a:r>
              <a:rPr lang="tr-TR" sz="28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Motivasyon</a:t>
            </a:r>
          </a:p>
        </p:txBody>
      </p:sp>
      <p:sp>
        <p:nvSpPr>
          <p:cNvPr id="7" name="Bulut 6"/>
          <p:cNvSpPr/>
          <p:nvPr/>
        </p:nvSpPr>
        <p:spPr>
          <a:xfrm>
            <a:off x="4716016" y="2060848"/>
            <a:ext cx="3456384" cy="1800200"/>
          </a:xfrm>
          <a:prstGeom prst="clou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Dış</a:t>
            </a:r>
          </a:p>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Motivasyon</a:t>
            </a:r>
          </a:p>
        </p:txBody>
      </p:sp>
      <p:sp>
        <p:nvSpPr>
          <p:cNvPr id="2" name="Metin kutusu 1"/>
          <p:cNvSpPr txBox="1"/>
          <p:nvPr/>
        </p:nvSpPr>
        <p:spPr>
          <a:xfrm>
            <a:off x="1043608" y="4108430"/>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Amaç</a:t>
            </a:r>
          </a:p>
        </p:txBody>
      </p:sp>
      <p:sp>
        <p:nvSpPr>
          <p:cNvPr id="4" name="Metin kutusu 3"/>
          <p:cNvSpPr txBox="1"/>
          <p:nvPr/>
        </p:nvSpPr>
        <p:spPr>
          <a:xfrm>
            <a:off x="1043608" y="4607446"/>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Öğrenme İsteği</a:t>
            </a:r>
          </a:p>
        </p:txBody>
      </p:sp>
      <p:sp>
        <p:nvSpPr>
          <p:cNvPr id="8" name="Metin kutusu 7"/>
          <p:cNvSpPr txBox="1"/>
          <p:nvPr/>
        </p:nvSpPr>
        <p:spPr>
          <a:xfrm>
            <a:off x="1043608" y="5195895"/>
            <a:ext cx="223224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a:solidFill>
                  <a:srgbClr val="0070C0"/>
                </a:solidFill>
              </a:rPr>
              <a:t>Merak-İlgi-Sevgi</a:t>
            </a:r>
          </a:p>
        </p:txBody>
      </p:sp>
      <p:sp>
        <p:nvSpPr>
          <p:cNvPr id="9" name="Metin kutusu 8"/>
          <p:cNvSpPr txBox="1"/>
          <p:nvPr/>
        </p:nvSpPr>
        <p:spPr>
          <a:xfrm>
            <a:off x="5436096" y="3990794"/>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Ödül-Ceza</a:t>
            </a:r>
            <a:endParaRPr lang="tr-TR" b="1" dirty="0">
              <a:solidFill>
                <a:srgbClr val="0070C0"/>
              </a:solidFill>
            </a:endParaRPr>
          </a:p>
        </p:txBody>
      </p:sp>
      <p:sp>
        <p:nvSpPr>
          <p:cNvPr id="10" name="Metin kutusu 9"/>
          <p:cNvSpPr txBox="1"/>
          <p:nvPr/>
        </p:nvSpPr>
        <p:spPr>
          <a:xfrm>
            <a:off x="5436096" y="4586448"/>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Not</a:t>
            </a:r>
          </a:p>
        </p:txBody>
      </p:sp>
      <p:sp>
        <p:nvSpPr>
          <p:cNvPr id="11" name="Metin kutusu 10"/>
          <p:cNvSpPr txBox="1"/>
          <p:nvPr/>
        </p:nvSpPr>
        <p:spPr>
          <a:xfrm>
            <a:off x="5436096" y="5257488"/>
            <a:ext cx="2232248"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Aile-Öğretmen</a:t>
            </a:r>
          </a:p>
        </p:txBody>
      </p:sp>
    </p:spTree>
    <p:extLst>
      <p:ext uri="{BB962C8B-B14F-4D97-AF65-F5344CB8AC3E}">
        <p14:creationId xmlns:p14="http://schemas.microsoft.com/office/powerpoint/2010/main" val="3079956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0-#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
                                        <p:tgtEl>
                                          <p:spTgt spid="2"/>
                                        </p:tgtEl>
                                      </p:cBhvr>
                                    </p:animEffect>
                                    <p:anim calcmode="lin" valueType="num">
                                      <p:cBhvr>
                                        <p:cTn id="25" dur="400" fill="hold"/>
                                        <p:tgtEl>
                                          <p:spTgt spid="2"/>
                                        </p:tgtEl>
                                        <p:attrNameLst>
                                          <p:attrName>ppt_x</p:attrName>
                                        </p:attrNameLst>
                                      </p:cBhvr>
                                      <p:tavLst>
                                        <p:tav tm="0">
                                          <p:val>
                                            <p:strVal val="#ppt_x"/>
                                          </p:val>
                                        </p:tav>
                                        <p:tav tm="100000">
                                          <p:val>
                                            <p:strVal val="#ppt_x"/>
                                          </p:val>
                                        </p:tav>
                                      </p:tavLst>
                                    </p:anim>
                                    <p:anim calcmode="lin" valueType="num">
                                      <p:cBhvr>
                                        <p:cTn id="26" dur="400" fill="hold"/>
                                        <p:tgtEl>
                                          <p:spTgt spid="2"/>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9" fill="hold">
                            <p:stCondLst>
                              <p:cond delay="1000"/>
                            </p:stCondLst>
                            <p:childTnLst>
                              <p:par>
                                <p:cTn id="30" presetID="43"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
                                        <p:tgtEl>
                                          <p:spTgt spid="4"/>
                                        </p:tgtEl>
                                      </p:cBhvr>
                                    </p:animEffect>
                                    <p:anim calcmode="lin" valueType="num">
                                      <p:cBhvr>
                                        <p:cTn id="33" dur="400" fill="hold"/>
                                        <p:tgtEl>
                                          <p:spTgt spid="4"/>
                                        </p:tgtEl>
                                        <p:attrNameLst>
                                          <p:attrName>ppt_x</p:attrName>
                                        </p:attrNameLst>
                                      </p:cBhvr>
                                      <p:tavLst>
                                        <p:tav tm="0">
                                          <p:val>
                                            <p:strVal val="#ppt_x"/>
                                          </p:val>
                                        </p:tav>
                                        <p:tav tm="100000">
                                          <p:val>
                                            <p:strVal val="#ppt_x"/>
                                          </p:val>
                                        </p:tav>
                                      </p:tavLst>
                                    </p:anim>
                                    <p:anim calcmode="lin" valueType="num">
                                      <p:cBhvr>
                                        <p:cTn id="34" dur="400" fill="hold"/>
                                        <p:tgtEl>
                                          <p:spTgt spid="4"/>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7" fill="hold">
                            <p:stCondLst>
                              <p:cond delay="2000"/>
                            </p:stCondLst>
                            <p:childTnLst>
                              <p:par>
                                <p:cTn id="38" presetID="43"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
                                        <p:tgtEl>
                                          <p:spTgt spid="8"/>
                                        </p:tgtEl>
                                      </p:cBhvr>
                                    </p:animEffect>
                                    <p:anim calcmode="lin" valueType="num">
                                      <p:cBhvr>
                                        <p:cTn id="41" dur="400" fill="hold"/>
                                        <p:tgtEl>
                                          <p:spTgt spid="8"/>
                                        </p:tgtEl>
                                        <p:attrNameLst>
                                          <p:attrName>ppt_x</p:attrName>
                                        </p:attrNameLst>
                                      </p:cBhvr>
                                      <p:tavLst>
                                        <p:tav tm="0">
                                          <p:val>
                                            <p:strVal val="#ppt_x"/>
                                          </p:val>
                                        </p:tav>
                                        <p:tav tm="100000">
                                          <p:val>
                                            <p:strVal val="#ppt_x"/>
                                          </p:val>
                                        </p:tav>
                                      </p:tavLst>
                                    </p:anim>
                                    <p:anim calcmode="lin" valueType="num">
                                      <p:cBhvr>
                                        <p:cTn id="42" dur="400" fill="hold"/>
                                        <p:tgtEl>
                                          <p:spTgt spid="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
                                        <p:tgtEl>
                                          <p:spTgt spid="9"/>
                                        </p:tgtEl>
                                      </p:cBhvr>
                                    </p:animEffect>
                                    <p:anim calcmode="lin" valueType="num">
                                      <p:cBhvr>
                                        <p:cTn id="50" dur="400" fill="hold"/>
                                        <p:tgtEl>
                                          <p:spTgt spid="9"/>
                                        </p:tgtEl>
                                        <p:attrNameLst>
                                          <p:attrName>ppt_x</p:attrName>
                                        </p:attrNameLst>
                                      </p:cBhvr>
                                      <p:tavLst>
                                        <p:tav tm="0">
                                          <p:val>
                                            <p:strVal val="#ppt_x"/>
                                          </p:val>
                                        </p:tav>
                                        <p:tav tm="100000">
                                          <p:val>
                                            <p:strVal val="#ppt_x"/>
                                          </p:val>
                                        </p:tav>
                                      </p:tavLst>
                                    </p:anim>
                                    <p:anim calcmode="lin" valueType="num">
                                      <p:cBhvr>
                                        <p:cTn id="51" dur="400" fill="hold"/>
                                        <p:tgtEl>
                                          <p:spTgt spid="9"/>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4" fill="hold">
                            <p:stCondLst>
                              <p:cond delay="1000"/>
                            </p:stCondLst>
                            <p:childTnLst>
                              <p:par>
                                <p:cTn id="55" presetID="43"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
                                        <p:tgtEl>
                                          <p:spTgt spid="10"/>
                                        </p:tgtEl>
                                      </p:cBhvr>
                                    </p:animEffect>
                                    <p:anim calcmode="lin" valueType="num">
                                      <p:cBhvr>
                                        <p:cTn id="58" dur="400" fill="hold"/>
                                        <p:tgtEl>
                                          <p:spTgt spid="10"/>
                                        </p:tgtEl>
                                        <p:attrNameLst>
                                          <p:attrName>ppt_x</p:attrName>
                                        </p:attrNameLst>
                                      </p:cBhvr>
                                      <p:tavLst>
                                        <p:tav tm="0">
                                          <p:val>
                                            <p:strVal val="#ppt_x"/>
                                          </p:val>
                                        </p:tav>
                                        <p:tav tm="100000">
                                          <p:val>
                                            <p:strVal val="#ppt_x"/>
                                          </p:val>
                                        </p:tav>
                                      </p:tavLst>
                                    </p:anim>
                                    <p:anim calcmode="lin" valueType="num">
                                      <p:cBhvr>
                                        <p:cTn id="59" dur="400" fill="hold"/>
                                        <p:tgtEl>
                                          <p:spTgt spid="10"/>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2" fill="hold">
                            <p:stCondLst>
                              <p:cond delay="2000"/>
                            </p:stCondLst>
                            <p:childTnLst>
                              <p:par>
                                <p:cTn id="63" presetID="43"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
                                        <p:tgtEl>
                                          <p:spTgt spid="11"/>
                                        </p:tgtEl>
                                      </p:cBhvr>
                                    </p:animEffect>
                                    <p:anim calcmode="lin" valueType="num">
                                      <p:cBhvr>
                                        <p:cTn id="66" dur="400" fill="hold"/>
                                        <p:tgtEl>
                                          <p:spTgt spid="11"/>
                                        </p:tgtEl>
                                        <p:attrNameLst>
                                          <p:attrName>ppt_x</p:attrName>
                                        </p:attrNameLst>
                                      </p:cBhvr>
                                      <p:tavLst>
                                        <p:tav tm="0">
                                          <p:val>
                                            <p:strVal val="#ppt_x"/>
                                          </p:val>
                                        </p:tav>
                                        <p:tav tm="100000">
                                          <p:val>
                                            <p:strVal val="#ppt_x"/>
                                          </p:val>
                                        </p:tav>
                                      </p:tavLst>
                                    </p:anim>
                                    <p:anim calcmode="lin" valueType="num">
                                      <p:cBhvr>
                                        <p:cTn id="67" dur="400" fill="hold"/>
                                        <p:tgtEl>
                                          <p:spTgt spid="11"/>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2" grpId="0" animBg="1"/>
      <p:bldP spid="4" grpId="0" animBg="1"/>
      <p:bldP spid="8" grpId="0" animBg="1"/>
      <p:bldP spid="9" grpId="0" animBg="1"/>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83567" y="260648"/>
            <a:ext cx="7632849"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MOTİVASYONUN PARÇALARI</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235" y="2638646"/>
            <a:ext cx="4072740" cy="2448272"/>
          </a:xfrm>
          <a:prstGeom prst="rect">
            <a:avLst/>
          </a:prstGeom>
        </p:spPr>
      </p:pic>
      <p:sp>
        <p:nvSpPr>
          <p:cNvPr id="6" name="Yuvarlatılmış Dikdörtgen 5"/>
          <p:cNvSpPr/>
          <p:nvPr/>
        </p:nvSpPr>
        <p:spPr>
          <a:xfrm>
            <a:off x="4543328" y="2564904"/>
            <a:ext cx="26209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1" dirty="0"/>
              <a:t>Harekete Geçmek</a:t>
            </a:r>
          </a:p>
        </p:txBody>
      </p:sp>
      <p:sp>
        <p:nvSpPr>
          <p:cNvPr id="7" name="Yuvarlatılmış Dikdörtgen 6"/>
          <p:cNvSpPr/>
          <p:nvPr/>
        </p:nvSpPr>
        <p:spPr>
          <a:xfrm>
            <a:off x="4543328" y="3140968"/>
            <a:ext cx="3629072" cy="64807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tr-TR" sz="2800" b="1" dirty="0"/>
              <a:t>Devamlılık</a:t>
            </a:r>
          </a:p>
        </p:txBody>
      </p:sp>
      <p:sp>
        <p:nvSpPr>
          <p:cNvPr id="8" name="Yuvarlatılmış Dikdörtgen 7"/>
          <p:cNvSpPr/>
          <p:nvPr/>
        </p:nvSpPr>
        <p:spPr>
          <a:xfrm>
            <a:off x="4548814" y="3789040"/>
            <a:ext cx="4104456" cy="64807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tr-TR" sz="2800" b="1" dirty="0"/>
              <a:t>Yoğunluk</a:t>
            </a:r>
          </a:p>
        </p:txBody>
      </p:sp>
    </p:spTree>
    <p:extLst>
      <p:ext uri="{BB962C8B-B14F-4D97-AF65-F5344CB8AC3E}">
        <p14:creationId xmlns:p14="http://schemas.microsoft.com/office/powerpoint/2010/main" val="2475462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3"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
                                        <p:tgtEl>
                                          <p:spTgt spid="6"/>
                                        </p:tgtEl>
                                      </p:cBhvr>
                                    </p:animEffect>
                                    <p:anim calcmode="lin" valueType="num">
                                      <p:cBhvr>
                                        <p:cTn id="19" dur="400" fill="hold"/>
                                        <p:tgtEl>
                                          <p:spTgt spid="6"/>
                                        </p:tgtEl>
                                        <p:attrNameLst>
                                          <p:attrName>ppt_x</p:attrName>
                                        </p:attrNameLst>
                                      </p:cBhvr>
                                      <p:tavLst>
                                        <p:tav tm="0">
                                          <p:val>
                                            <p:strVal val="#ppt_x"/>
                                          </p:val>
                                        </p:tav>
                                        <p:tav tm="100000">
                                          <p:val>
                                            <p:strVal val="#ppt_x"/>
                                          </p:val>
                                        </p:tav>
                                      </p:tavLst>
                                    </p:anim>
                                    <p:anim calcmode="lin" valueType="num">
                                      <p:cBhvr>
                                        <p:cTn id="20" dur="400" fill="hold"/>
                                        <p:tgtEl>
                                          <p:spTgt spid="6"/>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3000"/>
                            </p:stCondLst>
                            <p:childTnLst>
                              <p:par>
                                <p:cTn id="24" presetID="43"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
                                        <p:tgtEl>
                                          <p:spTgt spid="7"/>
                                        </p:tgtEl>
                                      </p:cBhvr>
                                    </p:animEffect>
                                    <p:anim calcmode="lin" valueType="num">
                                      <p:cBhvr>
                                        <p:cTn id="27" dur="400" fill="hold"/>
                                        <p:tgtEl>
                                          <p:spTgt spid="7"/>
                                        </p:tgtEl>
                                        <p:attrNameLst>
                                          <p:attrName>ppt_x</p:attrName>
                                        </p:attrNameLst>
                                      </p:cBhvr>
                                      <p:tavLst>
                                        <p:tav tm="0">
                                          <p:val>
                                            <p:strVal val="#ppt_x"/>
                                          </p:val>
                                        </p:tav>
                                        <p:tav tm="100000">
                                          <p:val>
                                            <p:strVal val="#ppt_x"/>
                                          </p:val>
                                        </p:tav>
                                      </p:tavLst>
                                    </p:anim>
                                    <p:anim calcmode="lin" valueType="num">
                                      <p:cBhvr>
                                        <p:cTn id="28" dur="400" fill="hold"/>
                                        <p:tgtEl>
                                          <p:spTgt spid="7"/>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4000"/>
                            </p:stCondLst>
                            <p:childTnLst>
                              <p:par>
                                <p:cTn id="32" presetID="43"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
                                        <p:tgtEl>
                                          <p:spTgt spid="8"/>
                                        </p:tgtEl>
                                      </p:cBhvr>
                                    </p:animEffect>
                                    <p:anim calcmode="lin" valueType="num">
                                      <p:cBhvr>
                                        <p:cTn id="35" dur="400" fill="hold"/>
                                        <p:tgtEl>
                                          <p:spTgt spid="8"/>
                                        </p:tgtEl>
                                        <p:attrNameLst>
                                          <p:attrName>ppt_x</p:attrName>
                                        </p:attrNameLst>
                                      </p:cBhvr>
                                      <p:tavLst>
                                        <p:tav tm="0">
                                          <p:val>
                                            <p:strVal val="#ppt_x"/>
                                          </p:val>
                                        </p:tav>
                                        <p:tav tm="100000">
                                          <p:val>
                                            <p:strVal val="#ppt_x"/>
                                          </p:val>
                                        </p:tav>
                                      </p:tavLst>
                                    </p:anim>
                                    <p:anim calcmode="lin" valueType="num">
                                      <p:cBhvr>
                                        <p:cTn id="36" dur="400" fill="hold"/>
                                        <p:tgtEl>
                                          <p:spTgt spid="8"/>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39552" y="316862"/>
            <a:ext cx="7992888"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MOTİVASYONU AZALTAN ETKENLER</a:t>
            </a:r>
          </a:p>
        </p:txBody>
      </p:sp>
      <p:sp>
        <p:nvSpPr>
          <p:cNvPr id="6" name="Yuvarlatılmış Dikdörtgen 5"/>
          <p:cNvSpPr/>
          <p:nvPr/>
        </p:nvSpPr>
        <p:spPr>
          <a:xfrm>
            <a:off x="2627784" y="3179937"/>
            <a:ext cx="3096344" cy="7200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tr-TR" sz="2400" b="1" dirty="0"/>
              <a:t>Ümitsizliğe Düşmek</a:t>
            </a:r>
          </a:p>
        </p:txBody>
      </p:sp>
      <p:sp>
        <p:nvSpPr>
          <p:cNvPr id="7" name="Yuvarlatılmış Dikdörtgen 6"/>
          <p:cNvSpPr/>
          <p:nvPr/>
        </p:nvSpPr>
        <p:spPr>
          <a:xfrm>
            <a:off x="1691681" y="4789508"/>
            <a:ext cx="4752527" cy="10338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b="1" dirty="0"/>
              <a:t>Hedefin Olmaması</a:t>
            </a:r>
          </a:p>
        </p:txBody>
      </p:sp>
      <p:sp>
        <p:nvSpPr>
          <p:cNvPr id="8" name="Yuvarlatılmış Dikdörtgen 7"/>
          <p:cNvSpPr/>
          <p:nvPr/>
        </p:nvSpPr>
        <p:spPr>
          <a:xfrm>
            <a:off x="3185651" y="1862914"/>
            <a:ext cx="1872208" cy="64807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a:t>Kararsızlık</a:t>
            </a:r>
          </a:p>
        </p:txBody>
      </p:sp>
      <p:sp>
        <p:nvSpPr>
          <p:cNvPr id="9" name="Yuvarlatılmış Dikdörtgen 8"/>
          <p:cNvSpPr/>
          <p:nvPr/>
        </p:nvSpPr>
        <p:spPr>
          <a:xfrm>
            <a:off x="2195736" y="3900017"/>
            <a:ext cx="3816424" cy="91522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2800" b="1" dirty="0"/>
              <a:t>Dersi sevmemek</a:t>
            </a:r>
          </a:p>
        </p:txBody>
      </p:sp>
      <p:sp>
        <p:nvSpPr>
          <p:cNvPr id="10" name="Yuvarlatılmış Dikdörtgen 9"/>
          <p:cNvSpPr/>
          <p:nvPr/>
        </p:nvSpPr>
        <p:spPr>
          <a:xfrm>
            <a:off x="2969627" y="2510986"/>
            <a:ext cx="2394461" cy="64807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b="1" dirty="0"/>
              <a:t>Bakış Açısı</a:t>
            </a:r>
          </a:p>
        </p:txBody>
      </p:sp>
    </p:spTree>
    <p:extLst>
      <p:ext uri="{BB962C8B-B14F-4D97-AF65-F5344CB8AC3E}">
        <p14:creationId xmlns:p14="http://schemas.microsoft.com/office/powerpoint/2010/main" val="20556251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80">
                                          <p:stCondLst>
                                            <p:cond delay="0"/>
                                          </p:stCondLst>
                                        </p:cTn>
                                        <p:tgtEl>
                                          <p:spTgt spid="8"/>
                                        </p:tgtEl>
                                      </p:cBhvr>
                                    </p:animEffect>
                                    <p:anim calcmode="lin" valueType="num">
                                      <p:cBhvr>
                                        <p:cTn id="8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gtEl>
                                      </p:cBhvr>
                                      <p:to x="100000" y="60000"/>
                                    </p:animScale>
                                    <p:animScale>
                                      <p:cBhvr>
                                        <p:cTn id="91" dur="166" decel="50000">
                                          <p:stCondLst>
                                            <p:cond delay="676"/>
                                          </p:stCondLst>
                                        </p:cTn>
                                        <p:tgtEl>
                                          <p:spTgt spid="8"/>
                                        </p:tgtEl>
                                      </p:cBhvr>
                                      <p:to x="100000" y="100000"/>
                                    </p:animScale>
                                    <p:animScale>
                                      <p:cBhvr>
                                        <p:cTn id="92" dur="26">
                                          <p:stCondLst>
                                            <p:cond delay="1312"/>
                                          </p:stCondLst>
                                        </p:cTn>
                                        <p:tgtEl>
                                          <p:spTgt spid="8"/>
                                        </p:tgtEl>
                                      </p:cBhvr>
                                      <p:to x="100000" y="80000"/>
                                    </p:animScale>
                                    <p:animScale>
                                      <p:cBhvr>
                                        <p:cTn id="93" dur="166" decel="50000">
                                          <p:stCondLst>
                                            <p:cond delay="1338"/>
                                          </p:stCondLst>
                                        </p:cTn>
                                        <p:tgtEl>
                                          <p:spTgt spid="8"/>
                                        </p:tgtEl>
                                      </p:cBhvr>
                                      <p:to x="100000" y="100000"/>
                                    </p:animScale>
                                    <p:animScale>
                                      <p:cBhvr>
                                        <p:cTn id="94" dur="26">
                                          <p:stCondLst>
                                            <p:cond delay="1642"/>
                                          </p:stCondLst>
                                        </p:cTn>
                                        <p:tgtEl>
                                          <p:spTgt spid="8"/>
                                        </p:tgtEl>
                                      </p:cBhvr>
                                      <p:to x="100000" y="90000"/>
                                    </p:animScale>
                                    <p:animScale>
                                      <p:cBhvr>
                                        <p:cTn id="95" dur="166" decel="50000">
                                          <p:stCondLst>
                                            <p:cond delay="1668"/>
                                          </p:stCondLst>
                                        </p:cTn>
                                        <p:tgtEl>
                                          <p:spTgt spid="8"/>
                                        </p:tgtEl>
                                      </p:cBhvr>
                                      <p:to x="100000" y="100000"/>
                                    </p:animScale>
                                    <p:animScale>
                                      <p:cBhvr>
                                        <p:cTn id="96" dur="26">
                                          <p:stCondLst>
                                            <p:cond delay="1808"/>
                                          </p:stCondLst>
                                        </p:cTn>
                                        <p:tgtEl>
                                          <p:spTgt spid="8"/>
                                        </p:tgtEl>
                                      </p:cBhvr>
                                      <p:to x="100000" y="95000"/>
                                    </p:animScale>
                                    <p:animScale>
                                      <p:cBhvr>
                                        <p:cTn id="97"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39552" y="404664"/>
            <a:ext cx="8064896"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MOTİVASYONU AZALTAN ETKENLER</a:t>
            </a:r>
          </a:p>
        </p:txBody>
      </p:sp>
      <p:sp>
        <p:nvSpPr>
          <p:cNvPr id="11" name="Yuvarlatılmış Dikdörtgen 10"/>
          <p:cNvSpPr/>
          <p:nvPr/>
        </p:nvSpPr>
        <p:spPr>
          <a:xfrm>
            <a:off x="3603365" y="4406822"/>
            <a:ext cx="1649236" cy="64807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800" b="1" dirty="0"/>
              <a:t>Plansızlık</a:t>
            </a:r>
          </a:p>
        </p:txBody>
      </p:sp>
      <p:sp>
        <p:nvSpPr>
          <p:cNvPr id="12" name="Yuvarlatılmış Dikdörtgen 11"/>
          <p:cNvSpPr/>
          <p:nvPr/>
        </p:nvSpPr>
        <p:spPr>
          <a:xfrm>
            <a:off x="2195736" y="1772816"/>
            <a:ext cx="4248472" cy="8640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b="1" dirty="0"/>
              <a:t>Öğrenilmiş Çaresizlik</a:t>
            </a:r>
          </a:p>
        </p:txBody>
      </p:sp>
      <p:sp>
        <p:nvSpPr>
          <p:cNvPr id="13" name="Yuvarlatılmış Dikdörtgen 12"/>
          <p:cNvSpPr/>
          <p:nvPr/>
        </p:nvSpPr>
        <p:spPr>
          <a:xfrm>
            <a:off x="2555776" y="2692242"/>
            <a:ext cx="3672408" cy="95278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a:t>Başarısızlık Korkusu</a:t>
            </a:r>
          </a:p>
        </p:txBody>
      </p:sp>
      <p:sp>
        <p:nvSpPr>
          <p:cNvPr id="14" name="Yuvarlatılmış Dikdörtgen 13"/>
          <p:cNvSpPr/>
          <p:nvPr/>
        </p:nvSpPr>
        <p:spPr>
          <a:xfrm>
            <a:off x="3167843" y="3703420"/>
            <a:ext cx="2520280" cy="70340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b="1" dirty="0"/>
              <a:t>Kıyaslama</a:t>
            </a:r>
          </a:p>
        </p:txBody>
      </p:sp>
    </p:spTree>
    <p:extLst>
      <p:ext uri="{BB962C8B-B14F-4D97-AF65-F5344CB8AC3E}">
        <p14:creationId xmlns:p14="http://schemas.microsoft.com/office/powerpoint/2010/main" val="24758517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80">
                                          <p:stCondLst>
                                            <p:cond delay="0"/>
                                          </p:stCondLst>
                                        </p:cTn>
                                        <p:tgtEl>
                                          <p:spTgt spid="14"/>
                                        </p:tgtEl>
                                      </p:cBhvr>
                                    </p:animEffect>
                                    <p:anim calcmode="lin" valueType="num">
                                      <p:cBhvr>
                                        <p:cTn id="3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gtEl>
                                      </p:cBhvr>
                                      <p:to x="100000" y="60000"/>
                                    </p:animScale>
                                    <p:animScale>
                                      <p:cBhvr>
                                        <p:cTn id="37" dur="166" decel="50000">
                                          <p:stCondLst>
                                            <p:cond delay="676"/>
                                          </p:stCondLst>
                                        </p:cTn>
                                        <p:tgtEl>
                                          <p:spTgt spid="14"/>
                                        </p:tgtEl>
                                      </p:cBhvr>
                                      <p:to x="100000" y="100000"/>
                                    </p:animScale>
                                    <p:animScale>
                                      <p:cBhvr>
                                        <p:cTn id="38" dur="26">
                                          <p:stCondLst>
                                            <p:cond delay="1312"/>
                                          </p:stCondLst>
                                        </p:cTn>
                                        <p:tgtEl>
                                          <p:spTgt spid="14"/>
                                        </p:tgtEl>
                                      </p:cBhvr>
                                      <p:to x="100000" y="80000"/>
                                    </p:animScale>
                                    <p:animScale>
                                      <p:cBhvr>
                                        <p:cTn id="39" dur="166" decel="50000">
                                          <p:stCondLst>
                                            <p:cond delay="1338"/>
                                          </p:stCondLst>
                                        </p:cTn>
                                        <p:tgtEl>
                                          <p:spTgt spid="14"/>
                                        </p:tgtEl>
                                      </p:cBhvr>
                                      <p:to x="100000" y="100000"/>
                                    </p:animScale>
                                    <p:animScale>
                                      <p:cBhvr>
                                        <p:cTn id="40" dur="26">
                                          <p:stCondLst>
                                            <p:cond delay="1642"/>
                                          </p:stCondLst>
                                        </p:cTn>
                                        <p:tgtEl>
                                          <p:spTgt spid="14"/>
                                        </p:tgtEl>
                                      </p:cBhvr>
                                      <p:to x="100000" y="90000"/>
                                    </p:animScale>
                                    <p:animScale>
                                      <p:cBhvr>
                                        <p:cTn id="41" dur="166" decel="50000">
                                          <p:stCondLst>
                                            <p:cond delay="1668"/>
                                          </p:stCondLst>
                                        </p:cTn>
                                        <p:tgtEl>
                                          <p:spTgt spid="14"/>
                                        </p:tgtEl>
                                      </p:cBhvr>
                                      <p:to x="100000" y="100000"/>
                                    </p:animScale>
                                    <p:animScale>
                                      <p:cBhvr>
                                        <p:cTn id="42" dur="26">
                                          <p:stCondLst>
                                            <p:cond delay="1808"/>
                                          </p:stCondLst>
                                        </p:cTn>
                                        <p:tgtEl>
                                          <p:spTgt spid="14"/>
                                        </p:tgtEl>
                                      </p:cBhvr>
                                      <p:to x="100000" y="95000"/>
                                    </p:animScale>
                                    <p:animScale>
                                      <p:cBhvr>
                                        <p:cTn id="43" dur="166" decel="50000">
                                          <p:stCondLst>
                                            <p:cond delay="1834"/>
                                          </p:stCondLst>
                                        </p:cTn>
                                        <p:tgtEl>
                                          <p:spTgt spid="1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80">
                                          <p:stCondLst>
                                            <p:cond delay="0"/>
                                          </p:stCondLst>
                                        </p:cTn>
                                        <p:tgtEl>
                                          <p:spTgt spid="13"/>
                                        </p:tgtEl>
                                      </p:cBhvr>
                                    </p:animEffect>
                                    <p:anim calcmode="lin" valueType="num">
                                      <p:cBhvr>
                                        <p:cTn id="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4" dur="26">
                                          <p:stCondLst>
                                            <p:cond delay="650"/>
                                          </p:stCondLst>
                                        </p:cTn>
                                        <p:tgtEl>
                                          <p:spTgt spid="13"/>
                                        </p:tgtEl>
                                      </p:cBhvr>
                                      <p:to x="100000" y="60000"/>
                                    </p:animScale>
                                    <p:animScale>
                                      <p:cBhvr>
                                        <p:cTn id="55" dur="166" decel="50000">
                                          <p:stCondLst>
                                            <p:cond delay="676"/>
                                          </p:stCondLst>
                                        </p:cTn>
                                        <p:tgtEl>
                                          <p:spTgt spid="13"/>
                                        </p:tgtEl>
                                      </p:cBhvr>
                                      <p:to x="100000" y="100000"/>
                                    </p:animScale>
                                    <p:animScale>
                                      <p:cBhvr>
                                        <p:cTn id="56" dur="26">
                                          <p:stCondLst>
                                            <p:cond delay="1312"/>
                                          </p:stCondLst>
                                        </p:cTn>
                                        <p:tgtEl>
                                          <p:spTgt spid="13"/>
                                        </p:tgtEl>
                                      </p:cBhvr>
                                      <p:to x="100000" y="80000"/>
                                    </p:animScale>
                                    <p:animScale>
                                      <p:cBhvr>
                                        <p:cTn id="57" dur="166" decel="50000">
                                          <p:stCondLst>
                                            <p:cond delay="1338"/>
                                          </p:stCondLst>
                                        </p:cTn>
                                        <p:tgtEl>
                                          <p:spTgt spid="13"/>
                                        </p:tgtEl>
                                      </p:cBhvr>
                                      <p:to x="100000" y="100000"/>
                                    </p:animScale>
                                    <p:animScale>
                                      <p:cBhvr>
                                        <p:cTn id="58" dur="26">
                                          <p:stCondLst>
                                            <p:cond delay="1642"/>
                                          </p:stCondLst>
                                        </p:cTn>
                                        <p:tgtEl>
                                          <p:spTgt spid="13"/>
                                        </p:tgtEl>
                                      </p:cBhvr>
                                      <p:to x="100000" y="90000"/>
                                    </p:animScale>
                                    <p:animScale>
                                      <p:cBhvr>
                                        <p:cTn id="59" dur="166" decel="50000">
                                          <p:stCondLst>
                                            <p:cond delay="1668"/>
                                          </p:stCondLst>
                                        </p:cTn>
                                        <p:tgtEl>
                                          <p:spTgt spid="13"/>
                                        </p:tgtEl>
                                      </p:cBhvr>
                                      <p:to x="100000" y="100000"/>
                                    </p:animScale>
                                    <p:animScale>
                                      <p:cBhvr>
                                        <p:cTn id="60" dur="26">
                                          <p:stCondLst>
                                            <p:cond delay="1808"/>
                                          </p:stCondLst>
                                        </p:cTn>
                                        <p:tgtEl>
                                          <p:spTgt spid="13"/>
                                        </p:tgtEl>
                                      </p:cBhvr>
                                      <p:to x="100000" y="95000"/>
                                    </p:animScale>
                                    <p:animScale>
                                      <p:cBhvr>
                                        <p:cTn id="61" dur="166" decel="50000">
                                          <p:stCondLst>
                                            <p:cond delay="1834"/>
                                          </p:stCondLst>
                                        </p:cTn>
                                        <p:tgtEl>
                                          <p:spTgt spid="13"/>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EF7148-A6A2-4952-E09E-896C6E72C836}"/>
              </a:ext>
            </a:extLst>
          </p:cNvPr>
          <p:cNvSpPr>
            <a:spLocks noGrp="1"/>
          </p:cNvSpPr>
          <p:nvPr>
            <p:ph idx="1"/>
          </p:nvPr>
        </p:nvSpPr>
        <p:spPr>
          <a:xfrm>
            <a:off x="457200" y="620688"/>
            <a:ext cx="8229600" cy="5505475"/>
          </a:xfrm>
        </p:spPr>
        <p:txBody>
          <a:bodyPr/>
          <a:lstStyle/>
          <a:p>
            <a:pPr marL="0" indent="0" algn="ctr">
              <a:buNone/>
            </a:pPr>
            <a:endParaRPr lang="tr-TR" altLang="tr-TR" sz="6000" dirty="0">
              <a:solidFill>
                <a:srgbClr val="FF3300"/>
              </a:solidFill>
              <a:latin typeface="Algerian" panose="04020705040A02060702" pitchFamily="82" charset="0"/>
            </a:endParaRPr>
          </a:p>
          <a:p>
            <a:pPr marL="0" indent="0" algn="ctr">
              <a:buNone/>
            </a:pPr>
            <a:r>
              <a:rPr lang="tr-TR" altLang="tr-TR" sz="6000" dirty="0">
                <a:solidFill>
                  <a:srgbClr val="FF3300"/>
                </a:solidFill>
                <a:latin typeface="Algerian" panose="04020705040A02060702" pitchFamily="82" charset="0"/>
              </a:rPr>
              <a:t>EĞİTİM</a:t>
            </a:r>
          </a:p>
          <a:p>
            <a:pPr marL="0" indent="0" algn="ctr">
              <a:buNone/>
            </a:pPr>
            <a:r>
              <a:rPr lang="tr-TR" altLang="tr-TR" sz="6000" dirty="0">
                <a:solidFill>
                  <a:srgbClr val="FF3300"/>
                </a:solidFill>
                <a:latin typeface="Algerian" panose="04020705040A02060702" pitchFamily="82" charset="0"/>
              </a:rPr>
              <a:t> NEDEN </a:t>
            </a:r>
          </a:p>
          <a:p>
            <a:pPr marL="0" indent="0" algn="ctr">
              <a:buNone/>
            </a:pPr>
            <a:r>
              <a:rPr lang="tr-TR" altLang="tr-TR" sz="6000" dirty="0">
                <a:solidFill>
                  <a:srgbClr val="FF3300"/>
                </a:solidFill>
                <a:latin typeface="Algerian" panose="04020705040A02060702" pitchFamily="82" charset="0"/>
              </a:rPr>
              <a:t>ÖNEMLİDİR?</a:t>
            </a:r>
          </a:p>
          <a:p>
            <a:pPr marL="0" indent="0">
              <a:buNone/>
            </a:pPr>
            <a:r>
              <a:rPr lang="tr-TR" altLang="tr-TR" sz="3200" dirty="0">
                <a:solidFill>
                  <a:srgbClr val="FF3300"/>
                </a:solidFill>
                <a:latin typeface="Algerian" panose="04020705040A02060702" pitchFamily="82" charset="0"/>
              </a:rPr>
              <a:t> </a:t>
            </a:r>
            <a:endParaRPr lang="tr-TR" dirty="0"/>
          </a:p>
        </p:txBody>
      </p:sp>
      <p:sp>
        <p:nvSpPr>
          <p:cNvPr id="2" name="Veri Yer Tutucusu 1">
            <a:extLst>
              <a:ext uri="{FF2B5EF4-FFF2-40B4-BE49-F238E27FC236}">
                <a16:creationId xmlns:a16="http://schemas.microsoft.com/office/drawing/2014/main" id="{3C4618CC-08C5-3C78-2747-C325B3649329}"/>
              </a:ext>
            </a:extLst>
          </p:cNvPr>
          <p:cNvSpPr>
            <a:spLocks noGrp="1"/>
          </p:cNvSpPr>
          <p:nvPr>
            <p:ph type="dt" sz="half" idx="10"/>
          </p:nvPr>
        </p:nvSpPr>
        <p:spPr/>
        <p:txBody>
          <a:bodyPr/>
          <a:lstStyle/>
          <a:p>
            <a:fld id="{96E9CA8E-32AD-4A95-8C80-E0903435F69E}" type="datetime8">
              <a:rPr lang="tr-TR" smtClean="0"/>
              <a:t>19.06.2023 12:30</a:t>
            </a:fld>
            <a:endParaRPr lang="tr-TR"/>
          </a:p>
        </p:txBody>
      </p:sp>
      <p:sp>
        <p:nvSpPr>
          <p:cNvPr id="4" name="Slayt Numarası Yer Tutucusu 3">
            <a:extLst>
              <a:ext uri="{FF2B5EF4-FFF2-40B4-BE49-F238E27FC236}">
                <a16:creationId xmlns:a16="http://schemas.microsoft.com/office/drawing/2014/main" id="{E6B86EC1-D470-FAE2-15F3-C9A6F7B7D6A1}"/>
              </a:ext>
            </a:extLst>
          </p:cNvPr>
          <p:cNvSpPr>
            <a:spLocks noGrp="1"/>
          </p:cNvSpPr>
          <p:nvPr>
            <p:ph type="sldNum" sz="quarter" idx="12"/>
          </p:nvPr>
        </p:nvSpPr>
        <p:spPr/>
        <p:txBody>
          <a:bodyPr/>
          <a:lstStyle/>
          <a:p>
            <a:fld id="{C56BB682-17DB-4D10-BB77-1BFF1DDE9014}" type="slidenum">
              <a:rPr lang="tr-TR" smtClean="0"/>
              <a:pPr/>
              <a:t>8</a:t>
            </a:fld>
            <a:endParaRPr lang="tr-TR"/>
          </a:p>
        </p:txBody>
      </p:sp>
    </p:spTree>
    <p:extLst>
      <p:ext uri="{BB962C8B-B14F-4D97-AF65-F5344CB8AC3E}">
        <p14:creationId xmlns:p14="http://schemas.microsoft.com/office/powerpoint/2010/main" val="8368854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p\Desktop\deney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4" y="1124745"/>
            <a:ext cx="6095007" cy="4876005"/>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899592" y="260648"/>
            <a:ext cx="7488832"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solidFill>
                  <a:srgbClr val="FF0000"/>
                </a:solidFill>
              </a:rPr>
              <a:t>Öğrenilmiş Çaresizlik</a:t>
            </a:r>
          </a:p>
        </p:txBody>
      </p:sp>
    </p:spTree>
    <p:extLst>
      <p:ext uri="{BB962C8B-B14F-4D97-AF65-F5344CB8AC3E}">
        <p14:creationId xmlns:p14="http://schemas.microsoft.com/office/powerpoint/2010/main" val="3746821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19672" y="260648"/>
            <a:ext cx="5832648"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solidFill>
                  <a:srgbClr val="FF0000"/>
                </a:solidFill>
              </a:rPr>
              <a:t>Öğrenilmiş Çaresizlik</a:t>
            </a:r>
          </a:p>
        </p:txBody>
      </p:sp>
      <p:pic>
        <p:nvPicPr>
          <p:cNvPr id="4" name="Resim 3" descr="çim, dış mekan, sığır, inek içeren bir resim&#10;&#10;Açıklama otomatik olarak oluşturuldu">
            <a:extLst>
              <a:ext uri="{FF2B5EF4-FFF2-40B4-BE49-F238E27FC236}">
                <a16:creationId xmlns:a16="http://schemas.microsoft.com/office/drawing/2014/main" id="{20F9BE59-9471-45CC-4646-F105F561C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985455"/>
            <a:ext cx="5832648" cy="5052754"/>
          </a:xfrm>
          <a:prstGeom prst="rect">
            <a:avLst/>
          </a:prstGeom>
        </p:spPr>
      </p:pic>
    </p:spTree>
    <p:extLst>
      <p:ext uri="{BB962C8B-B14F-4D97-AF65-F5344CB8AC3E}">
        <p14:creationId xmlns:p14="http://schemas.microsoft.com/office/powerpoint/2010/main" val="4243164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899591" y="332656"/>
            <a:ext cx="7759145"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MOTİVASYONU ARTIRAN ETKENLER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50" y="2170784"/>
            <a:ext cx="1502567" cy="1458017"/>
          </a:xfrm>
          <a:prstGeom prst="rect">
            <a:avLst/>
          </a:prstGeom>
        </p:spPr>
      </p:pic>
      <p:sp>
        <p:nvSpPr>
          <p:cNvPr id="6" name="Yuvarlatılmış Çapraz Köşeli Dikdörtgen 5"/>
          <p:cNvSpPr/>
          <p:nvPr/>
        </p:nvSpPr>
        <p:spPr>
          <a:xfrm>
            <a:off x="524271" y="3628801"/>
            <a:ext cx="1661523" cy="599985"/>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Hedefin Olması</a:t>
            </a:r>
          </a:p>
        </p:txBody>
      </p:sp>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622" y="2420889"/>
            <a:ext cx="2208244" cy="1656183"/>
          </a:xfrm>
          <a:prstGeom prst="rect">
            <a:avLst/>
          </a:prstGeom>
        </p:spPr>
      </p:pic>
      <p:sp>
        <p:nvSpPr>
          <p:cNvPr id="8" name="Yuvarlatılmış Çapraz Köşeli Dikdörtgen 7"/>
          <p:cNvSpPr/>
          <p:nvPr/>
        </p:nvSpPr>
        <p:spPr>
          <a:xfrm>
            <a:off x="3635897" y="4077072"/>
            <a:ext cx="1662965" cy="64807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Planlı </a:t>
            </a:r>
          </a:p>
          <a:p>
            <a:pPr algn="ctr"/>
            <a:r>
              <a:rPr lang="tr-TR" b="1" dirty="0"/>
              <a:t>Çalışmak</a:t>
            </a:r>
          </a:p>
        </p:txBody>
      </p:sp>
      <p:sp>
        <p:nvSpPr>
          <p:cNvPr id="10" name="Yuvarlatılmış Çapraz Köşeli Dikdörtgen 9"/>
          <p:cNvSpPr/>
          <p:nvPr/>
        </p:nvSpPr>
        <p:spPr>
          <a:xfrm>
            <a:off x="6948265" y="4725144"/>
            <a:ext cx="1710471" cy="64807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Kendine Güvenmek</a:t>
            </a:r>
          </a:p>
        </p:txBody>
      </p:sp>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3167138"/>
            <a:ext cx="2270543" cy="1485998"/>
          </a:xfrm>
          <a:prstGeom prst="rect">
            <a:avLst/>
          </a:prstGeom>
        </p:spPr>
      </p:pic>
    </p:spTree>
    <p:extLst>
      <p:ext uri="{BB962C8B-B14F-4D97-AF65-F5344CB8AC3E}">
        <p14:creationId xmlns:p14="http://schemas.microsoft.com/office/powerpoint/2010/main" val="2557667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gtEl>
                                        <p:attrNameLst>
                                          <p:attrName>ppt_x</p:attrName>
                                          <p:attrName>ppt_y</p:attrName>
                                        </p:attrNameLst>
                                      </p:cBhvr>
                                    </p:animMotion>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fltVal val="0"/>
                                          </p:val>
                                        </p:tav>
                                        <p:tav tm="100000">
                                          <p:val>
                                            <p:strVal val="#ppt_w"/>
                                          </p:val>
                                        </p:tav>
                                      </p:tavLst>
                                    </p:anim>
                                    <p:anim calcmode="lin" valueType="num">
                                      <p:cBhvr>
                                        <p:cTn id="41" dur="1000" fill="hold"/>
                                        <p:tgtEl>
                                          <p:spTgt spid="11"/>
                                        </p:tgtEl>
                                        <p:attrNameLst>
                                          <p:attrName>ppt_h</p:attrName>
                                        </p:attrNameLst>
                                      </p:cBhvr>
                                      <p:tavLst>
                                        <p:tav tm="0">
                                          <p:val>
                                            <p:fltVal val="0"/>
                                          </p:val>
                                        </p:tav>
                                        <p:tav tm="100000">
                                          <p:val>
                                            <p:strVal val="#ppt_h"/>
                                          </p:val>
                                        </p:tav>
                                      </p:tavLst>
                                    </p:anim>
                                    <p:anim calcmode="lin" valueType="num">
                                      <p:cBhvr>
                                        <p:cTn id="42"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
                            </p:stCondLst>
                            <p:childTnLst>
                              <p:par>
                                <p:cTn id="45" presetID="5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Scale>
                                      <p:cBhvr>
                                        <p:cTn id="4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0"/>
                                        </p:tgtEl>
                                        <p:attrNameLst>
                                          <p:attrName>ppt_x</p:attrName>
                                          <p:attrName>ppt_y</p:attrName>
                                        </p:attrNameLst>
                                      </p:cBhvr>
                                    </p:animMotion>
                                    <p:animEffect transition="in" filter="fade">
                                      <p:cBhvr>
                                        <p:cTn id="4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68918" y="260648"/>
            <a:ext cx="7806164"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MOTİVASYONU ARTIRAN ETKENLER</a:t>
            </a:r>
          </a:p>
        </p:txBody>
      </p:sp>
      <p:sp>
        <p:nvSpPr>
          <p:cNvPr id="2" name="Gülen Yüz 1"/>
          <p:cNvSpPr/>
          <p:nvPr/>
        </p:nvSpPr>
        <p:spPr>
          <a:xfrm>
            <a:off x="7884368" y="4437112"/>
            <a:ext cx="1008112" cy="9361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Çapraz Köşeli Dikdörtgen 9"/>
          <p:cNvSpPr/>
          <p:nvPr/>
        </p:nvSpPr>
        <p:spPr>
          <a:xfrm>
            <a:off x="4333525" y="3910504"/>
            <a:ext cx="3406827" cy="55263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a:t>Bahanelerden Kurtulmak</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62" y="2163757"/>
            <a:ext cx="1858799" cy="2023065"/>
          </a:xfrm>
          <a:prstGeom prst="rect">
            <a:avLst/>
          </a:prstGeom>
        </p:spPr>
      </p:pic>
      <p:sp>
        <p:nvSpPr>
          <p:cNvPr id="13" name="Yuvarlatılmış Çapraz Köşeli Dikdörtgen 12"/>
          <p:cNvSpPr/>
          <p:nvPr/>
        </p:nvSpPr>
        <p:spPr>
          <a:xfrm>
            <a:off x="654268" y="4075712"/>
            <a:ext cx="1512168" cy="4572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a:t>Ödül-Ceza</a:t>
            </a: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3525" y="1844417"/>
            <a:ext cx="3406827" cy="1753344"/>
          </a:xfrm>
          <a:prstGeom prst="rect">
            <a:avLst/>
          </a:prstGeom>
        </p:spPr>
      </p:pic>
    </p:spTree>
    <p:extLst>
      <p:ext uri="{BB962C8B-B14F-4D97-AF65-F5344CB8AC3E}">
        <p14:creationId xmlns:p14="http://schemas.microsoft.com/office/powerpoint/2010/main" val="40824191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5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fltVal val="0"/>
                                          </p:val>
                                        </p:tav>
                                        <p:tav tm="100000">
                                          <p:val>
                                            <p:strVal val="#ppt_w"/>
                                          </p:val>
                                        </p:tav>
                                      </p:tavLst>
                                    </p:anim>
                                    <p:anim calcmode="lin" valueType="num">
                                      <p:cBhvr>
                                        <p:cTn id="27" dur="1000" fill="hold"/>
                                        <p:tgtEl>
                                          <p:spTgt spid="14"/>
                                        </p:tgtEl>
                                        <p:attrNameLst>
                                          <p:attrName>ppt_h</p:attrName>
                                        </p:attrNameLst>
                                      </p:cBhvr>
                                      <p:tavLst>
                                        <p:tav tm="0">
                                          <p:val>
                                            <p:fltVal val="0"/>
                                          </p:val>
                                        </p:tav>
                                        <p:tav tm="100000">
                                          <p:val>
                                            <p:strVal val="#ppt_h"/>
                                          </p:val>
                                        </p:tav>
                                      </p:tavLst>
                                    </p:anim>
                                    <p:anim calcmode="lin" valueType="num">
                                      <p:cBhvr>
                                        <p:cTn id="28"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Scale>
                                      <p:cBhvr>
                                        <p:cTn id="33"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0"/>
                                        </p:tgtEl>
                                        <p:attrNameLst>
                                          <p:attrName>ppt_x</p:attrName>
                                          <p:attrName>ppt_y</p:attrName>
                                        </p:attrNameLst>
                                      </p:cBhvr>
                                    </p:animMotion>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CAD31C4-E23C-52DB-B4AB-99ACAE50264E}"/>
              </a:ext>
            </a:extLst>
          </p:cNvPr>
          <p:cNvSpPr txBox="1"/>
          <p:nvPr/>
        </p:nvSpPr>
        <p:spPr>
          <a:xfrm>
            <a:off x="2483768" y="2852936"/>
            <a:ext cx="4104456" cy="2308324"/>
          </a:xfrm>
          <a:prstGeom prst="rect">
            <a:avLst/>
          </a:prstGeom>
          <a:noFill/>
        </p:spPr>
        <p:txBody>
          <a:bodyPr wrap="square" rtlCol="0">
            <a:spAutoFit/>
          </a:bodyPr>
          <a:lstStyle/>
          <a:p>
            <a:pPr algn="ctr"/>
            <a:r>
              <a:rPr lang="tr-TR" sz="3600" b="1" i="1" dirty="0"/>
              <a:t>Ayşe IŞIK</a:t>
            </a:r>
          </a:p>
          <a:p>
            <a:pPr algn="ctr"/>
            <a:r>
              <a:rPr lang="tr-TR" sz="3600" b="1" i="1" dirty="0"/>
              <a:t>Emre POLAT</a:t>
            </a:r>
          </a:p>
          <a:p>
            <a:pPr algn="ctr"/>
            <a:r>
              <a:rPr lang="tr-TR" sz="3600" b="1" i="1" dirty="0"/>
              <a:t>Mahir GÜNDOĞDU</a:t>
            </a:r>
          </a:p>
          <a:p>
            <a:pPr algn="ctr"/>
            <a:r>
              <a:rPr lang="tr-TR" sz="3600" b="1" i="1" dirty="0"/>
              <a:t>Halil EROĞLU</a:t>
            </a:r>
          </a:p>
        </p:txBody>
      </p:sp>
      <p:sp>
        <p:nvSpPr>
          <p:cNvPr id="3" name="Metin kutusu 2">
            <a:extLst>
              <a:ext uri="{FF2B5EF4-FFF2-40B4-BE49-F238E27FC236}">
                <a16:creationId xmlns:a16="http://schemas.microsoft.com/office/drawing/2014/main" id="{8D34B84D-C60A-C218-8622-9E732D6B32A0}"/>
              </a:ext>
            </a:extLst>
          </p:cNvPr>
          <p:cNvSpPr txBox="1"/>
          <p:nvPr/>
        </p:nvSpPr>
        <p:spPr>
          <a:xfrm>
            <a:off x="539552" y="578862"/>
            <a:ext cx="7632848" cy="2308324"/>
          </a:xfrm>
          <a:prstGeom prst="rect">
            <a:avLst/>
          </a:prstGeom>
          <a:noFill/>
        </p:spPr>
        <p:txBody>
          <a:bodyPr wrap="square" rtlCol="0">
            <a:spAutoFit/>
          </a:bodyPr>
          <a:lstStyle/>
          <a:p>
            <a:pPr algn="ctr"/>
            <a:r>
              <a:rPr lang="tr-TR" sz="2800" dirty="0">
                <a:solidFill>
                  <a:srgbClr val="FF0000"/>
                </a:solidFill>
              </a:rPr>
              <a:t> </a:t>
            </a:r>
            <a:r>
              <a:rPr lang="tr-TR" altLang="tr-TR" sz="2800" dirty="0">
                <a:solidFill>
                  <a:srgbClr val="FF3300"/>
                </a:solidFill>
                <a:latin typeface="Algerian" panose="04020705040A02060702" pitchFamily="82" charset="0"/>
              </a:rPr>
              <a:t> </a:t>
            </a:r>
            <a:r>
              <a:rPr lang="tr-TR" altLang="tr-TR" sz="3600" dirty="0">
                <a:solidFill>
                  <a:srgbClr val="FF3300"/>
                </a:solidFill>
                <a:latin typeface="Algerian" panose="04020705040A02060702" pitchFamily="82" charset="0"/>
              </a:rPr>
              <a:t>BAHANELERDEN </a:t>
            </a:r>
          </a:p>
          <a:p>
            <a:pPr algn="ctr"/>
            <a:r>
              <a:rPr lang="tr-TR" altLang="tr-TR" sz="3600" dirty="0">
                <a:solidFill>
                  <a:srgbClr val="FF3300"/>
                </a:solidFill>
                <a:latin typeface="Algerian" panose="04020705040A02060702" pitchFamily="82" charset="0"/>
              </a:rPr>
              <a:t>KURTULANLARIN </a:t>
            </a:r>
          </a:p>
          <a:p>
            <a:pPr algn="ctr"/>
            <a:r>
              <a:rPr lang="tr-TR" altLang="tr-TR" sz="3600" dirty="0">
                <a:solidFill>
                  <a:srgbClr val="FF3300"/>
                </a:solidFill>
                <a:latin typeface="Algerian" panose="04020705040A02060702" pitchFamily="82" charset="0"/>
              </a:rPr>
              <a:t>BAŞARI HİKAYELERİNDEN </a:t>
            </a:r>
          </a:p>
          <a:p>
            <a:pPr algn="ctr"/>
            <a:r>
              <a:rPr lang="tr-TR" altLang="tr-TR" sz="3600" dirty="0">
                <a:solidFill>
                  <a:srgbClr val="FF3300"/>
                </a:solidFill>
                <a:latin typeface="Algerian" panose="04020705040A02060702" pitchFamily="82" charset="0"/>
              </a:rPr>
              <a:t>BAZI ÖRNEKLER </a:t>
            </a:r>
            <a:endParaRPr lang="tr-TR" sz="3600" dirty="0">
              <a:solidFill>
                <a:srgbClr val="FF0000"/>
              </a:solidFill>
            </a:endParaRPr>
          </a:p>
        </p:txBody>
      </p:sp>
    </p:spTree>
    <p:extLst>
      <p:ext uri="{BB962C8B-B14F-4D97-AF65-F5344CB8AC3E}">
        <p14:creationId xmlns:p14="http://schemas.microsoft.com/office/powerpoint/2010/main" val="2453556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UMIxv_1517906552_5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76873"/>
            <a:ext cx="7589163" cy="3564607"/>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99260" y="260649"/>
            <a:ext cx="7949203" cy="1754326"/>
          </a:xfrm>
          <a:prstGeom prst="rect">
            <a:avLst/>
          </a:prstGeom>
          <a:noFill/>
        </p:spPr>
        <p:txBody>
          <a:bodyPr wrap="square" rtlCol="0">
            <a:spAutoFit/>
          </a:bodyPr>
          <a:lstStyle/>
          <a:p>
            <a:r>
              <a:rPr lang="tr-TR" sz="3600" dirty="0">
                <a:solidFill>
                  <a:srgbClr val="FF0000"/>
                </a:solidFill>
              </a:rPr>
              <a:t>Ayşe Işık: </a:t>
            </a:r>
            <a:r>
              <a:rPr lang="tr-TR" sz="3600" dirty="0"/>
              <a:t>Ellerinin olmamasını bahane etmedi, çalışarak ayakları ile mükemmel resimler yapmayı başardı. </a:t>
            </a:r>
          </a:p>
        </p:txBody>
      </p:sp>
    </p:spTree>
    <p:extLst>
      <p:ext uri="{BB962C8B-B14F-4D97-AF65-F5344CB8AC3E}">
        <p14:creationId xmlns:p14="http://schemas.microsoft.com/office/powerpoint/2010/main" val="42679772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additive="base">
                                        <p:cTn id="14" dur="500" fill="hold"/>
                                        <p:tgtEl>
                                          <p:spTgt spid="2050"/>
                                        </p:tgtEl>
                                        <p:attrNameLst>
                                          <p:attrName>ppt_x</p:attrName>
                                        </p:attrNameLst>
                                      </p:cBhvr>
                                      <p:tavLst>
                                        <p:tav tm="0">
                                          <p:val>
                                            <p:strVal val="#ppt_x"/>
                                          </p:val>
                                        </p:tav>
                                        <p:tav tm="100000">
                                          <p:val>
                                            <p:strVal val="#ppt_x"/>
                                          </p:val>
                                        </p:tav>
                                      </p:tavLst>
                                    </p:anim>
                                    <p:anim calcmode="lin" valueType="num">
                                      <p:cBhvr additive="base">
                                        <p:cTn id="15"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D1C99E3-931D-9539-3BDB-5AFD774D7CDF}"/>
              </a:ext>
            </a:extLst>
          </p:cNvPr>
          <p:cNvSpPr>
            <a:spLocks noGrp="1"/>
          </p:cNvSpPr>
          <p:nvPr>
            <p:ph type="dt" sz="half" idx="10"/>
          </p:nvPr>
        </p:nvSpPr>
        <p:spPr/>
        <p:txBody>
          <a:bodyPr/>
          <a:lstStyle/>
          <a:p>
            <a:fld id="{1481DBD7-B0F4-4758-B7E3-9C762D567042}" type="datetime8">
              <a:rPr lang="tr-TR" smtClean="0"/>
              <a:t>19.06.2023 12:30</a:t>
            </a:fld>
            <a:endParaRPr lang="tr-TR"/>
          </a:p>
        </p:txBody>
      </p:sp>
      <p:sp>
        <p:nvSpPr>
          <p:cNvPr id="3" name="Slayt Numarası Yer Tutucusu 2">
            <a:extLst>
              <a:ext uri="{FF2B5EF4-FFF2-40B4-BE49-F238E27FC236}">
                <a16:creationId xmlns:a16="http://schemas.microsoft.com/office/drawing/2014/main" id="{FB31BB4A-D702-1E37-4623-A002E9D5F17B}"/>
              </a:ext>
            </a:extLst>
          </p:cNvPr>
          <p:cNvSpPr>
            <a:spLocks noGrp="1"/>
          </p:cNvSpPr>
          <p:nvPr>
            <p:ph type="sldNum" sz="quarter" idx="12"/>
          </p:nvPr>
        </p:nvSpPr>
        <p:spPr/>
        <p:txBody>
          <a:bodyPr/>
          <a:lstStyle/>
          <a:p>
            <a:fld id="{C56BB682-17DB-4D10-BB77-1BFF1DDE9014}" type="slidenum">
              <a:rPr lang="tr-TR" smtClean="0"/>
              <a:pPr/>
              <a:t>86</a:t>
            </a:fld>
            <a:endParaRPr lang="tr-TR"/>
          </a:p>
        </p:txBody>
      </p:sp>
      <p:pic>
        <p:nvPicPr>
          <p:cNvPr id="1026" name="Picture 2" descr="Bir Azmin Öyküsü! YKS Birincisi Kurbanda Topladığı Derileri Satıp  Dershaneye Gitti! YKS Birincisi Emre Polat Kimdir? - Kocaeli Denge">
            <a:extLst>
              <a:ext uri="{FF2B5EF4-FFF2-40B4-BE49-F238E27FC236}">
                <a16:creationId xmlns:a16="http://schemas.microsoft.com/office/drawing/2014/main" id="{EF20AB0F-9805-DC71-178B-D6536DF232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4168" y="1772816"/>
            <a:ext cx="3362632" cy="4236500"/>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507CFE18-4428-D84D-6A89-5487219778AC}"/>
              </a:ext>
            </a:extLst>
          </p:cNvPr>
          <p:cNvSpPr txBox="1"/>
          <p:nvPr/>
        </p:nvSpPr>
        <p:spPr>
          <a:xfrm>
            <a:off x="471948" y="1905907"/>
            <a:ext cx="4572000" cy="4062651"/>
          </a:xfrm>
          <a:prstGeom prst="rect">
            <a:avLst/>
          </a:prstGeom>
          <a:noFill/>
        </p:spPr>
        <p:txBody>
          <a:bodyPr wrap="square">
            <a:spAutoFit/>
          </a:bodyPr>
          <a:lstStyle/>
          <a:p>
            <a:r>
              <a:rPr lang="tr-TR" b="0" i="0" dirty="0">
                <a:effectLst/>
                <a:latin typeface="Roboto" panose="02000000000000000000" pitchFamily="2" charset="0"/>
              </a:rPr>
              <a:t>Yüksek Öğretim Kurumları Sınavı'nda birinci olanlardan biri de çobanlık yapan </a:t>
            </a:r>
            <a:r>
              <a:rPr lang="tr-TR" sz="2400" b="1" i="0" dirty="0">
                <a:solidFill>
                  <a:srgbClr val="FF0000"/>
                </a:solidFill>
                <a:effectLst/>
                <a:latin typeface="Roboto" panose="02000000000000000000" pitchFamily="2" charset="0"/>
              </a:rPr>
              <a:t>Emre Polat</a:t>
            </a:r>
            <a:r>
              <a:rPr lang="tr-TR" b="0" i="0" dirty="0">
                <a:effectLst/>
                <a:latin typeface="Roboto" panose="02000000000000000000" pitchFamily="2" charset="0"/>
              </a:rPr>
              <a:t> oldu.( 2019)</a:t>
            </a:r>
            <a:br>
              <a:rPr lang="tr-TR" dirty="0"/>
            </a:br>
            <a:br>
              <a:rPr lang="tr-TR" dirty="0"/>
            </a:br>
            <a:r>
              <a:rPr lang="tr-TR" b="0" i="0" dirty="0">
                <a:effectLst/>
                <a:latin typeface="Roboto" panose="02000000000000000000" pitchFamily="2" charset="0"/>
              </a:rPr>
              <a:t>Herkes Emre Polat'ı konuşuyor. Çünkü Emre, iddialara göre dershane parasının denkleştirebilmek için kurbanda topladığı derileri sattı.</a:t>
            </a:r>
            <a:br>
              <a:rPr lang="tr-TR" dirty="0"/>
            </a:br>
            <a:r>
              <a:rPr lang="tr-TR" b="0" i="0" dirty="0">
                <a:effectLst/>
                <a:latin typeface="Roboto" panose="02000000000000000000" pitchFamily="2" charset="0"/>
              </a:rPr>
              <a:t>Gene bir çobanlık yapan delikanlı sınavda birinci olmuş. </a:t>
            </a:r>
            <a:r>
              <a:rPr lang="tr-TR" b="0" i="0" dirty="0">
                <a:solidFill>
                  <a:srgbClr val="FF0000"/>
                </a:solidFill>
                <a:effectLst/>
                <a:latin typeface="Roboto" panose="02000000000000000000" pitchFamily="2" charset="0"/>
              </a:rPr>
              <a:t>Ağlamak istiyorum hüngür hüngür. Kurtulma motivasyonu ve şımaracak kimselerinin olmaması, çalışmayı ve başarıyı tek seçeneğe indirmiş </a:t>
            </a:r>
            <a:r>
              <a:rPr lang="tr-TR" b="0" i="0" dirty="0">
                <a:effectLst/>
                <a:latin typeface="Roboto" panose="02000000000000000000" pitchFamily="2" charset="0"/>
              </a:rPr>
              <a:t>hayatlarında.</a:t>
            </a:r>
            <a:endParaRPr lang="tr-TR" dirty="0"/>
          </a:p>
        </p:txBody>
      </p:sp>
      <p:pic>
        <p:nvPicPr>
          <p:cNvPr id="7" name="Resim 6" descr="metin, yazı tipi, beyaz içeren bir resim&#10;&#10;Açıklama otomatik olarak oluşturuldu">
            <a:extLst>
              <a:ext uri="{FF2B5EF4-FFF2-40B4-BE49-F238E27FC236}">
                <a16:creationId xmlns:a16="http://schemas.microsoft.com/office/drawing/2014/main" id="{972D91DC-F995-BE99-8EC4-7B356245A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03415"/>
            <a:ext cx="7632848" cy="1156720"/>
          </a:xfrm>
          <a:prstGeom prst="rect">
            <a:avLst/>
          </a:prstGeom>
        </p:spPr>
      </p:pic>
    </p:spTree>
    <p:extLst>
      <p:ext uri="{BB962C8B-B14F-4D97-AF65-F5344CB8AC3E}">
        <p14:creationId xmlns:p14="http://schemas.microsoft.com/office/powerpoint/2010/main" val="14538324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D1C99E3-931D-9539-3BDB-5AFD774D7CDF}"/>
              </a:ext>
            </a:extLst>
          </p:cNvPr>
          <p:cNvSpPr>
            <a:spLocks noGrp="1"/>
          </p:cNvSpPr>
          <p:nvPr>
            <p:ph type="dt" sz="half" idx="10"/>
          </p:nvPr>
        </p:nvSpPr>
        <p:spPr/>
        <p:txBody>
          <a:bodyPr/>
          <a:lstStyle/>
          <a:p>
            <a:fld id="{1481DBD7-B0F4-4758-B7E3-9C762D567042}" type="datetime8">
              <a:rPr lang="tr-TR" smtClean="0"/>
              <a:t>19.06.2023 12:30</a:t>
            </a:fld>
            <a:endParaRPr lang="tr-TR"/>
          </a:p>
        </p:txBody>
      </p:sp>
      <p:sp>
        <p:nvSpPr>
          <p:cNvPr id="3" name="Slayt Numarası Yer Tutucusu 2">
            <a:extLst>
              <a:ext uri="{FF2B5EF4-FFF2-40B4-BE49-F238E27FC236}">
                <a16:creationId xmlns:a16="http://schemas.microsoft.com/office/drawing/2014/main" id="{FB31BB4A-D702-1E37-4623-A002E9D5F17B}"/>
              </a:ext>
            </a:extLst>
          </p:cNvPr>
          <p:cNvSpPr>
            <a:spLocks noGrp="1"/>
          </p:cNvSpPr>
          <p:nvPr>
            <p:ph type="sldNum" sz="quarter" idx="12"/>
          </p:nvPr>
        </p:nvSpPr>
        <p:spPr/>
        <p:txBody>
          <a:bodyPr/>
          <a:lstStyle/>
          <a:p>
            <a:fld id="{C56BB682-17DB-4D10-BB77-1BFF1DDE9014}" type="slidenum">
              <a:rPr lang="tr-TR" smtClean="0"/>
              <a:pPr/>
              <a:t>87</a:t>
            </a:fld>
            <a:endParaRPr lang="tr-TR"/>
          </a:p>
        </p:txBody>
      </p:sp>
      <p:pic>
        <p:nvPicPr>
          <p:cNvPr id="6" name="Resim 5" descr="metin, memeli, giyim, çim içeren bir resim&#10;&#10;Açıklama otomatik olarak oluşturuldu">
            <a:extLst>
              <a:ext uri="{FF2B5EF4-FFF2-40B4-BE49-F238E27FC236}">
                <a16:creationId xmlns:a16="http://schemas.microsoft.com/office/drawing/2014/main" id="{1AD5B655-1184-99FD-1704-F80351C51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875" y="276006"/>
            <a:ext cx="7488832" cy="4017090"/>
          </a:xfrm>
          <a:prstGeom prst="rect">
            <a:avLst/>
          </a:prstGeom>
        </p:spPr>
      </p:pic>
      <p:sp>
        <p:nvSpPr>
          <p:cNvPr id="7" name="Metin kutusu 6">
            <a:extLst>
              <a:ext uri="{FF2B5EF4-FFF2-40B4-BE49-F238E27FC236}">
                <a16:creationId xmlns:a16="http://schemas.microsoft.com/office/drawing/2014/main" id="{2A628225-E1B9-9B59-48EC-5E900AA69B11}"/>
              </a:ext>
            </a:extLst>
          </p:cNvPr>
          <p:cNvSpPr txBox="1"/>
          <p:nvPr/>
        </p:nvSpPr>
        <p:spPr>
          <a:xfrm>
            <a:off x="1104137" y="4291820"/>
            <a:ext cx="7765524" cy="1815882"/>
          </a:xfrm>
          <a:prstGeom prst="rect">
            <a:avLst/>
          </a:prstGeom>
          <a:noFill/>
        </p:spPr>
        <p:txBody>
          <a:bodyPr wrap="square">
            <a:spAutoFit/>
          </a:bodyPr>
          <a:lstStyle/>
          <a:p>
            <a:r>
              <a:rPr lang="tr-TR" sz="2400" b="0" i="0" dirty="0">
                <a:effectLst/>
                <a:latin typeface="Google Sans"/>
              </a:rPr>
              <a:t>Tunceli'nin yaylalarında, ailesiyle çobanlık yapan </a:t>
            </a:r>
            <a:r>
              <a:rPr lang="tr-TR" sz="3200" b="0" i="0" dirty="0">
                <a:solidFill>
                  <a:srgbClr val="FF0000"/>
                </a:solidFill>
                <a:effectLst/>
                <a:latin typeface="Google Sans"/>
              </a:rPr>
              <a:t>Mahir Gündoğdu,</a:t>
            </a:r>
            <a:r>
              <a:rPr lang="tr-TR" sz="2400" b="0" i="0" dirty="0">
                <a:effectLst/>
                <a:latin typeface="Google Sans"/>
              </a:rPr>
              <a:t> 2016 yılında Temel Eğitimden Ortaöğretime Geçiş Sistemi (TEOG) sınavında 120 sorunun tamamını yaparak, Türkiye birincisi oldu.  </a:t>
            </a:r>
            <a:endParaRPr lang="tr-TR" sz="2400" dirty="0"/>
          </a:p>
        </p:txBody>
      </p:sp>
    </p:spTree>
    <p:extLst>
      <p:ext uri="{BB962C8B-B14F-4D97-AF65-F5344CB8AC3E}">
        <p14:creationId xmlns:p14="http://schemas.microsoft.com/office/powerpoint/2010/main" val="3010053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D1C99E3-931D-9539-3BDB-5AFD774D7CDF}"/>
              </a:ext>
            </a:extLst>
          </p:cNvPr>
          <p:cNvSpPr>
            <a:spLocks noGrp="1"/>
          </p:cNvSpPr>
          <p:nvPr>
            <p:ph type="dt" sz="half" idx="10"/>
          </p:nvPr>
        </p:nvSpPr>
        <p:spPr/>
        <p:txBody>
          <a:bodyPr/>
          <a:lstStyle/>
          <a:p>
            <a:fld id="{1481DBD7-B0F4-4758-B7E3-9C762D567042}" type="datetime8">
              <a:rPr lang="tr-TR" smtClean="0"/>
              <a:t>19.06.2023 12:30</a:t>
            </a:fld>
            <a:endParaRPr lang="tr-TR"/>
          </a:p>
        </p:txBody>
      </p:sp>
      <p:sp>
        <p:nvSpPr>
          <p:cNvPr id="3" name="Slayt Numarası Yer Tutucusu 2">
            <a:extLst>
              <a:ext uri="{FF2B5EF4-FFF2-40B4-BE49-F238E27FC236}">
                <a16:creationId xmlns:a16="http://schemas.microsoft.com/office/drawing/2014/main" id="{FB31BB4A-D702-1E37-4623-A002E9D5F17B}"/>
              </a:ext>
            </a:extLst>
          </p:cNvPr>
          <p:cNvSpPr>
            <a:spLocks noGrp="1"/>
          </p:cNvSpPr>
          <p:nvPr>
            <p:ph type="sldNum" sz="quarter" idx="12"/>
          </p:nvPr>
        </p:nvSpPr>
        <p:spPr/>
        <p:txBody>
          <a:bodyPr/>
          <a:lstStyle/>
          <a:p>
            <a:fld id="{C56BB682-17DB-4D10-BB77-1BFF1DDE9014}" type="slidenum">
              <a:rPr lang="tr-TR" smtClean="0"/>
              <a:pPr/>
              <a:t>88</a:t>
            </a:fld>
            <a:endParaRPr lang="tr-TR"/>
          </a:p>
        </p:txBody>
      </p:sp>
      <p:pic>
        <p:nvPicPr>
          <p:cNvPr id="7" name="Resim 6" descr="dış mekan, kişi, şahıs, saman, memeli içeren bir resim&#10;&#10;Açıklama otomatik olarak oluşturuldu">
            <a:extLst>
              <a:ext uri="{FF2B5EF4-FFF2-40B4-BE49-F238E27FC236}">
                <a16:creationId xmlns:a16="http://schemas.microsoft.com/office/drawing/2014/main" id="{C9C6BBCA-E8A4-0EB2-F487-8A8D9769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08" y="2712988"/>
            <a:ext cx="7072984" cy="3748263"/>
          </a:xfrm>
          <a:prstGeom prst="rect">
            <a:avLst/>
          </a:prstGeom>
        </p:spPr>
      </p:pic>
      <p:sp>
        <p:nvSpPr>
          <p:cNvPr id="6" name="Metin kutusu 5">
            <a:extLst>
              <a:ext uri="{FF2B5EF4-FFF2-40B4-BE49-F238E27FC236}">
                <a16:creationId xmlns:a16="http://schemas.microsoft.com/office/drawing/2014/main" id="{E1C2EA4C-94D9-D4AB-B352-5BFF5653D8BF}"/>
              </a:ext>
            </a:extLst>
          </p:cNvPr>
          <p:cNvSpPr txBox="1"/>
          <p:nvPr/>
        </p:nvSpPr>
        <p:spPr>
          <a:xfrm>
            <a:off x="827584" y="404664"/>
            <a:ext cx="7776864" cy="2308324"/>
          </a:xfrm>
          <a:prstGeom prst="rect">
            <a:avLst/>
          </a:prstGeom>
          <a:noFill/>
        </p:spPr>
        <p:txBody>
          <a:bodyPr wrap="square">
            <a:spAutoFit/>
          </a:bodyPr>
          <a:lstStyle/>
          <a:p>
            <a:r>
              <a:rPr lang="tr-TR" sz="2400" b="0" i="0" dirty="0">
                <a:solidFill>
                  <a:srgbClr val="022032"/>
                </a:solidFill>
                <a:effectLst/>
                <a:latin typeface="Roboto" panose="02000000000000000000" pitchFamily="2" charset="0"/>
              </a:rPr>
              <a:t>Manisa'nın Selendi ilçesine bağlı </a:t>
            </a:r>
            <a:r>
              <a:rPr lang="tr-TR" sz="2400" b="0" i="0" dirty="0" err="1">
                <a:solidFill>
                  <a:srgbClr val="022032"/>
                </a:solidFill>
                <a:effectLst/>
                <a:latin typeface="Roboto" panose="02000000000000000000" pitchFamily="2" charset="0"/>
              </a:rPr>
              <a:t>Çampınar</a:t>
            </a:r>
            <a:r>
              <a:rPr lang="tr-TR" sz="2400" b="0" i="0" dirty="0">
                <a:solidFill>
                  <a:srgbClr val="022032"/>
                </a:solidFill>
                <a:effectLst/>
                <a:latin typeface="Roboto" panose="02000000000000000000" pitchFamily="2" charset="0"/>
              </a:rPr>
              <a:t> Köyünde çobanlık yaparken babasından gizli yazıldığı açık öğretim okuluyla önce ortaokulu, sonra da askerdeyken liseyi dışarıdan bitiren </a:t>
            </a:r>
            <a:r>
              <a:rPr lang="tr-TR" sz="2400" b="1" i="0" dirty="0">
                <a:solidFill>
                  <a:srgbClr val="FF0000"/>
                </a:solidFill>
                <a:effectLst/>
                <a:latin typeface="Roboto" panose="02000000000000000000" pitchFamily="2" charset="0"/>
              </a:rPr>
              <a:t>Halil Eroğlu</a:t>
            </a:r>
            <a:r>
              <a:rPr lang="tr-TR" sz="2400" b="0" i="0" dirty="0">
                <a:solidFill>
                  <a:srgbClr val="022032"/>
                </a:solidFill>
                <a:effectLst/>
                <a:latin typeface="Roboto" panose="02000000000000000000" pitchFamily="2" charset="0"/>
              </a:rPr>
              <a:t>, Lisans Yerleştirme Sınavı (LYS) Türkçe Matematik (TM) puan türünde, 211. sırada yer aldı.</a:t>
            </a:r>
            <a:endParaRPr lang="tr-TR" sz="2400" dirty="0"/>
          </a:p>
        </p:txBody>
      </p:sp>
    </p:spTree>
    <p:extLst>
      <p:ext uri="{BB962C8B-B14F-4D97-AF65-F5344CB8AC3E}">
        <p14:creationId xmlns:p14="http://schemas.microsoft.com/office/powerpoint/2010/main" val="34306494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motivasyon-ve-basari-icin-muhtesem-taktikler_780x520.jpg"/>
          <p:cNvPicPr>
            <a:picLocks noChangeAspect="1"/>
          </p:cNvPicPr>
          <p:nvPr/>
        </p:nvPicPr>
        <p:blipFill>
          <a:blip r:embed="rId2" cstate="print"/>
          <a:stretch>
            <a:fillRect/>
          </a:stretch>
        </p:blipFill>
        <p:spPr>
          <a:xfrm>
            <a:off x="251520" y="2420888"/>
            <a:ext cx="8601490" cy="3653606"/>
          </a:xfrm>
          <a:prstGeom prst="rect">
            <a:avLst/>
          </a:prstGeom>
        </p:spPr>
      </p:pic>
      <p:grpSp>
        <p:nvGrpSpPr>
          <p:cNvPr id="5" name="Grup 4"/>
          <p:cNvGrpSpPr/>
          <p:nvPr/>
        </p:nvGrpSpPr>
        <p:grpSpPr>
          <a:xfrm>
            <a:off x="251520" y="114898"/>
            <a:ext cx="8601490" cy="2232248"/>
            <a:chOff x="-30397" y="2929752"/>
            <a:chExt cx="9131969" cy="2232248"/>
          </a:xfrm>
        </p:grpSpPr>
        <p:sp>
          <p:nvSpPr>
            <p:cNvPr id="3" name="Dikdörtgen 2"/>
            <p:cNvSpPr/>
            <p:nvPr/>
          </p:nvSpPr>
          <p:spPr>
            <a:xfrm>
              <a:off x="-30397" y="2929752"/>
              <a:ext cx="9131969" cy="22322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a:p>
          </p:txBody>
        </p:sp>
        <p:sp>
          <p:nvSpPr>
            <p:cNvPr id="2" name="Dikdörtgen 1"/>
            <p:cNvSpPr/>
            <p:nvPr/>
          </p:nvSpPr>
          <p:spPr>
            <a:xfrm>
              <a:off x="667271" y="3384156"/>
              <a:ext cx="7848872" cy="1323439"/>
            </a:xfrm>
            <a:prstGeom prst="rect">
              <a:avLst/>
            </a:prstGeom>
          </p:spPr>
          <p:txBody>
            <a:bodyPr wrap="square">
              <a:spAutoFit/>
            </a:bodyPr>
            <a:lstStyle/>
            <a:p>
              <a:r>
                <a:rPr lang="tr-T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Yeteri kadar nedeniniz varsa, her şeyi yapabilirsiniz. </a:t>
              </a:r>
              <a:r>
                <a:rPr lang="tr-TR" sz="3200" b="1" dirty="0">
                  <a:ln w="18415" cmpd="sng">
                    <a:solidFill>
                      <a:srgbClr val="FFFFFF"/>
                    </a:solidFill>
                    <a:prstDash val="solid"/>
                  </a:ln>
                  <a:solidFill>
                    <a:srgbClr val="FF0000"/>
                  </a:solidFill>
                  <a:effectLst>
                    <a:outerShdw blurRad="63500" dir="3600000" algn="tl" rotWithShape="0">
                      <a:srgbClr val="000000">
                        <a:alpha val="70000"/>
                      </a:srgbClr>
                    </a:outerShdw>
                  </a:effectLst>
                </a:rPr>
                <a:t>(</a:t>
              </a:r>
              <a:r>
                <a:rPr lang="tr-TR" sz="3200" b="1" dirty="0" err="1">
                  <a:ln w="18415" cmpd="sng">
                    <a:solidFill>
                      <a:srgbClr val="FFFFFF"/>
                    </a:solidFill>
                    <a:prstDash val="solid"/>
                  </a:ln>
                  <a:solidFill>
                    <a:srgbClr val="FF0000"/>
                  </a:solidFill>
                  <a:effectLst>
                    <a:outerShdw blurRad="63500" dir="3600000" algn="tl" rotWithShape="0">
                      <a:srgbClr val="000000">
                        <a:alpha val="70000"/>
                      </a:srgbClr>
                    </a:outerShdw>
                  </a:effectLst>
                </a:rPr>
                <a:t>Jim</a:t>
              </a:r>
              <a:r>
                <a:rPr lang="tr-TR" sz="3200" b="1" dirty="0">
                  <a:ln w="18415" cmpd="sng">
                    <a:solidFill>
                      <a:srgbClr val="FFFFFF"/>
                    </a:solidFill>
                    <a:prstDash val="solid"/>
                  </a:ln>
                  <a:solidFill>
                    <a:srgbClr val="FF0000"/>
                  </a:solidFill>
                  <a:effectLst>
                    <a:outerShdw blurRad="63500" dir="3600000" algn="tl" rotWithShape="0">
                      <a:srgbClr val="000000">
                        <a:alpha val="70000"/>
                      </a:srgbClr>
                    </a:outerShdw>
                  </a:effectLst>
                </a:rPr>
                <a:t> </a:t>
              </a:r>
              <a:r>
                <a:rPr lang="tr-TR" sz="3200" b="1" dirty="0" err="1">
                  <a:ln w="18415" cmpd="sng">
                    <a:solidFill>
                      <a:srgbClr val="FFFFFF"/>
                    </a:solidFill>
                    <a:prstDash val="solid"/>
                  </a:ln>
                  <a:solidFill>
                    <a:srgbClr val="FF0000"/>
                  </a:solidFill>
                  <a:effectLst>
                    <a:outerShdw blurRad="63500" dir="3600000" algn="tl" rotWithShape="0">
                      <a:srgbClr val="000000">
                        <a:alpha val="70000"/>
                      </a:srgbClr>
                    </a:outerShdw>
                  </a:effectLst>
                </a:rPr>
                <a:t>Rohn</a:t>
              </a:r>
              <a:r>
                <a:rPr lang="tr-TR" sz="3200" b="1" dirty="0">
                  <a:ln w="18415" cmpd="sng">
                    <a:solidFill>
                      <a:srgbClr val="FFFFFF"/>
                    </a:solidFill>
                    <a:prstDash val="solid"/>
                  </a:ln>
                  <a:solidFill>
                    <a:srgbClr val="FF0000"/>
                  </a:solidFill>
                  <a:effectLst>
                    <a:outerShdw blurRad="63500" dir="3600000" algn="tl" rotWithShape="0">
                      <a:srgbClr val="000000">
                        <a:alpha val="70000"/>
                      </a:srgbClr>
                    </a:outerShdw>
                  </a:effectLst>
                </a:rPr>
                <a:t>)</a:t>
              </a:r>
            </a:p>
          </p:txBody>
        </p:sp>
      </p:grpSp>
    </p:spTree>
    <p:extLst>
      <p:ext uri="{BB962C8B-B14F-4D97-AF65-F5344CB8AC3E}">
        <p14:creationId xmlns:p14="http://schemas.microsoft.com/office/powerpoint/2010/main" val="1782393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ğitimin önemi">
            <a:extLst>
              <a:ext uri="{FF2B5EF4-FFF2-40B4-BE49-F238E27FC236}">
                <a16:creationId xmlns:a16="http://schemas.microsoft.com/office/drawing/2014/main" id="{1C63145D-7E80-C914-C7CC-63341E263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0688"/>
            <a:ext cx="8003232" cy="5472607"/>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a:extLst>
              <a:ext uri="{FF2B5EF4-FFF2-40B4-BE49-F238E27FC236}">
                <a16:creationId xmlns:a16="http://schemas.microsoft.com/office/drawing/2014/main" id="{8D293438-BB2D-864D-76A8-BF12BAE11AB3}"/>
              </a:ext>
            </a:extLst>
          </p:cNvPr>
          <p:cNvSpPr>
            <a:spLocks noGrp="1"/>
          </p:cNvSpPr>
          <p:nvPr>
            <p:ph type="dt" sz="half" idx="10"/>
          </p:nvPr>
        </p:nvSpPr>
        <p:spPr/>
        <p:txBody>
          <a:bodyPr/>
          <a:lstStyle/>
          <a:p>
            <a:fld id="{63DB6A7E-B0B2-40DC-AAA2-DBCACA54AF50}" type="datetime8">
              <a:rPr lang="tr-TR" smtClean="0"/>
              <a:t>19.06.2023 12:30</a:t>
            </a:fld>
            <a:endParaRPr lang="tr-TR"/>
          </a:p>
        </p:txBody>
      </p:sp>
      <p:sp>
        <p:nvSpPr>
          <p:cNvPr id="3" name="Slayt Numarası Yer Tutucusu 2">
            <a:extLst>
              <a:ext uri="{FF2B5EF4-FFF2-40B4-BE49-F238E27FC236}">
                <a16:creationId xmlns:a16="http://schemas.microsoft.com/office/drawing/2014/main" id="{70E2A596-AFB9-0043-F42B-A474227C133C}"/>
              </a:ext>
            </a:extLst>
          </p:cNvPr>
          <p:cNvSpPr>
            <a:spLocks noGrp="1"/>
          </p:cNvSpPr>
          <p:nvPr>
            <p:ph type="sldNum" sz="quarter" idx="12"/>
          </p:nvPr>
        </p:nvSpPr>
        <p:spPr/>
        <p:txBody>
          <a:bodyPr/>
          <a:lstStyle/>
          <a:p>
            <a:fld id="{C56BB682-17DB-4D10-BB77-1BFF1DDE9014}" type="slidenum">
              <a:rPr lang="tr-TR" smtClean="0"/>
              <a:pPr/>
              <a:t>9</a:t>
            </a:fld>
            <a:endParaRPr lang="tr-TR"/>
          </a:p>
        </p:txBody>
      </p:sp>
    </p:spTree>
    <p:extLst>
      <p:ext uri="{BB962C8B-B14F-4D97-AF65-F5344CB8AC3E}">
        <p14:creationId xmlns:p14="http://schemas.microsoft.com/office/powerpoint/2010/main" val="61670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998440" y="2780928"/>
            <a:ext cx="4966048"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3" name="Metin kutusu 2"/>
          <p:cNvSpPr txBox="1"/>
          <p:nvPr/>
        </p:nvSpPr>
        <p:spPr>
          <a:xfrm>
            <a:off x="899592" y="188640"/>
            <a:ext cx="7056784"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3600" b="1" dirty="0">
                <a:ln w="18415" cmpd="sng">
                  <a:solidFill>
                    <a:srgbClr val="FFFFFF"/>
                  </a:solidFill>
                  <a:prstDash val="solid"/>
                </a:ln>
                <a:solidFill>
                  <a:srgbClr val="FF0000"/>
                </a:solidFill>
                <a:effectLst>
                  <a:outerShdw blurRad="63500" dir="3600000" algn="tl" rotWithShape="0">
                    <a:srgbClr val="000000">
                      <a:alpha val="70000"/>
                    </a:srgbClr>
                  </a:outerShdw>
                </a:effectLst>
              </a:rPr>
              <a:t>DENEMEYE DEVAM ET</a:t>
            </a:r>
          </a:p>
        </p:txBody>
      </p:sp>
      <p:sp>
        <p:nvSpPr>
          <p:cNvPr id="4" name="Dikdörtgen 3"/>
          <p:cNvSpPr/>
          <p:nvPr/>
        </p:nvSpPr>
        <p:spPr>
          <a:xfrm>
            <a:off x="4211960" y="2803927"/>
            <a:ext cx="4752528" cy="1261884"/>
          </a:xfrm>
          <a:prstGeom prst="rect">
            <a:avLst/>
          </a:prstGeom>
        </p:spPr>
        <p:txBody>
          <a:bodyPr wrap="square">
            <a:spAutoFit/>
          </a:bodyPr>
          <a:lstStyle/>
          <a:p>
            <a:pPr algn="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‘‘Hayatta ne istediğinize karar verin; kalkın ve başarana kadar asla vazgeçmeyin.”   </a:t>
            </a:r>
            <a:r>
              <a:rPr lang="tr-TR" sz="2800" b="1" dirty="0">
                <a:ln w="10541" cmpd="sng">
                  <a:solidFill>
                    <a:srgbClr val="7D7D7D">
                      <a:tint val="100000"/>
                      <a:shade val="100000"/>
                      <a:satMod val="110000"/>
                    </a:srgbClr>
                  </a:solidFill>
                  <a:prstDash val="solid"/>
                </a:ln>
                <a:solidFill>
                  <a:srgbClr val="FF0000"/>
                </a:solidFill>
              </a:rPr>
              <a:t>Bill Porter</a:t>
            </a:r>
            <a:endParaRPr lang="tr-TR"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245050"/>
            <a:ext cx="3530896" cy="2624111"/>
          </a:xfrm>
          <a:prstGeom prst="rect">
            <a:avLst/>
          </a:prstGeom>
        </p:spPr>
      </p:pic>
    </p:spTree>
    <p:extLst>
      <p:ext uri="{BB962C8B-B14F-4D97-AF65-F5344CB8AC3E}">
        <p14:creationId xmlns:p14="http://schemas.microsoft.com/office/powerpoint/2010/main" val="30452312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6"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3491880" y="2492896"/>
            <a:ext cx="5112568" cy="201622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2" name="Dikdörtgen 1"/>
          <p:cNvSpPr/>
          <p:nvPr/>
        </p:nvSpPr>
        <p:spPr>
          <a:xfrm>
            <a:off x="251520" y="1124744"/>
            <a:ext cx="3096344" cy="417646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611560" y="188640"/>
            <a:ext cx="8136904"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DENEMEKTEN VAZGEÇME</a:t>
            </a:r>
          </a:p>
        </p:txBody>
      </p:sp>
      <p:sp>
        <p:nvSpPr>
          <p:cNvPr id="4" name="Dikdörtgen 3"/>
          <p:cNvSpPr/>
          <p:nvPr/>
        </p:nvSpPr>
        <p:spPr>
          <a:xfrm>
            <a:off x="3517889" y="2705725"/>
            <a:ext cx="5256584" cy="1938992"/>
          </a:xfrm>
          <a:prstGeom prst="rect">
            <a:avLst/>
          </a:prstGeom>
        </p:spPr>
        <p:txBody>
          <a:bodyPr wrap="square">
            <a:spAutoFit/>
          </a:bodyPr>
          <a:lstStyle/>
          <a:p>
            <a:pPr algn="ctr"/>
            <a:r>
              <a:rPr lang="tr-TR" sz="2400" b="1" dirty="0">
                <a:solidFill>
                  <a:schemeClr val="bg1"/>
                </a:solidFill>
              </a:rPr>
              <a:t>“Hiçbir şeyden asla vazgeçme;</a:t>
            </a:r>
          </a:p>
          <a:p>
            <a:pPr algn="ctr"/>
            <a:r>
              <a:rPr lang="tr-TR" sz="2400" b="1" dirty="0">
                <a:solidFill>
                  <a:schemeClr val="bg1"/>
                </a:solidFill>
              </a:rPr>
              <a:t> çünkü vazgeçenler </a:t>
            </a:r>
          </a:p>
          <a:p>
            <a:pPr algn="ctr"/>
            <a:r>
              <a:rPr lang="tr-TR" sz="2400" b="1" dirty="0">
                <a:solidFill>
                  <a:schemeClr val="bg1"/>
                </a:solidFill>
              </a:rPr>
              <a:t>yalnızca kaybedenlerdir.”</a:t>
            </a:r>
          </a:p>
          <a:p>
            <a:pPr algn="ctr"/>
            <a:r>
              <a:rPr lang="tr-TR" sz="2400" b="1" dirty="0"/>
              <a:t>                                                             </a:t>
            </a:r>
            <a:r>
              <a:rPr lang="tr-TR" sz="2400" b="1" dirty="0">
                <a:solidFill>
                  <a:srgbClr val="FF0000"/>
                </a:solidFill>
              </a:rPr>
              <a:t>Abraham Lincoln</a:t>
            </a:r>
            <a:endParaRPr lang="tr-TR"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834584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87130"/>
          </a:xfrm>
        </p:spPr>
        <p:txBody>
          <a:bodyPr>
            <a:normAutofit/>
          </a:bodyPr>
          <a:lstStyle/>
          <a:p>
            <a:pPr>
              <a:buFont typeface="Wingdings" panose="05000000000000000000" pitchFamily="2" charset="2"/>
              <a:buChar char="Ø"/>
            </a:pPr>
            <a:r>
              <a:rPr lang="tr-TR" dirty="0"/>
              <a:t>Henry Ford Şirketini kurmadan önce 5 kere iflas etti.</a:t>
            </a:r>
            <a:endParaRPr lang="tr-TR" dirty="0">
              <a:highlight>
                <a:srgbClr val="00FFFF"/>
              </a:highlight>
            </a:endParaRPr>
          </a:p>
          <a:p>
            <a:pPr marL="0" indent="0">
              <a:buNone/>
            </a:pPr>
            <a:endParaRPr lang="tr-TR" dirty="0"/>
          </a:p>
          <a:p>
            <a:pPr>
              <a:buFont typeface="Wingdings" panose="05000000000000000000" pitchFamily="2" charset="2"/>
              <a:buChar char="Ø"/>
            </a:pPr>
            <a:r>
              <a:rPr lang="tr-TR" dirty="0"/>
              <a:t> Edison </a:t>
            </a:r>
            <a:r>
              <a:rPr lang="tr-TR" dirty="0" err="1"/>
              <a:t>ampulu</a:t>
            </a:r>
            <a:r>
              <a:rPr lang="tr-TR" dirty="0"/>
              <a:t> bulana dek 2000 defa deney yaptı.</a:t>
            </a:r>
          </a:p>
          <a:p>
            <a:pPr>
              <a:buFont typeface="Wingdings" panose="05000000000000000000" pitchFamily="2" charset="2"/>
              <a:buChar char="Ø"/>
            </a:pPr>
            <a:endParaRPr lang="tr-TR" dirty="0"/>
          </a:p>
          <a:p>
            <a:pPr>
              <a:buFont typeface="Wingdings" panose="05000000000000000000" pitchFamily="2" charset="2"/>
              <a:buChar char="Ø"/>
            </a:pPr>
            <a:r>
              <a:rPr lang="tr-TR" dirty="0"/>
              <a:t>Stephan King’in ilk eseri 30 kez geri çevrildi.</a:t>
            </a:r>
          </a:p>
          <a:p>
            <a:pPr marL="0" indent="0">
              <a:buNone/>
            </a:pPr>
            <a:r>
              <a:rPr lang="tr-TR" dirty="0"/>
              <a:t> </a:t>
            </a:r>
            <a:r>
              <a:rPr lang="tr-TR" sz="2800" dirty="0"/>
              <a:t>Kitapları toplam 350 milyon kopyadan fazla sattı.</a:t>
            </a:r>
            <a:r>
              <a:rPr lang="tr-TR" dirty="0"/>
              <a:t> </a:t>
            </a:r>
          </a:p>
          <a:p>
            <a:endParaRPr lang="tr-TR" dirty="0"/>
          </a:p>
        </p:txBody>
      </p:sp>
      <p:sp>
        <p:nvSpPr>
          <p:cNvPr id="4" name="Başlık 3"/>
          <p:cNvSpPr txBox="1">
            <a:spLocks noGrp="1"/>
          </p:cNvSpPr>
          <p:nvPr>
            <p:ph type="title"/>
          </p:nvPr>
        </p:nvSpPr>
        <p:spPr>
          <a:xfrm>
            <a:off x="457200" y="377894"/>
            <a:ext cx="822960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DENEMEKTEN VAZGEÇME</a:t>
            </a:r>
          </a:p>
        </p:txBody>
      </p:sp>
      <p:sp>
        <p:nvSpPr>
          <p:cNvPr id="2" name="Veri Yer Tutucusu 1">
            <a:extLst>
              <a:ext uri="{FF2B5EF4-FFF2-40B4-BE49-F238E27FC236}">
                <a16:creationId xmlns:a16="http://schemas.microsoft.com/office/drawing/2014/main" id="{822A7BC7-F56A-932C-0CC8-6E1ACB330766}"/>
              </a:ext>
            </a:extLst>
          </p:cNvPr>
          <p:cNvSpPr>
            <a:spLocks noGrp="1"/>
          </p:cNvSpPr>
          <p:nvPr>
            <p:ph type="dt" sz="half" idx="10"/>
          </p:nvPr>
        </p:nvSpPr>
        <p:spPr/>
        <p:txBody>
          <a:bodyPr/>
          <a:lstStyle/>
          <a:p>
            <a:fld id="{194C8C66-2FBE-40D9-9C0C-5F8D84950C85}" type="datetime8">
              <a:rPr lang="tr-TR" smtClean="0"/>
              <a:t>19.06.2023 12:30</a:t>
            </a:fld>
            <a:endParaRPr lang="tr-TR"/>
          </a:p>
        </p:txBody>
      </p:sp>
      <p:sp>
        <p:nvSpPr>
          <p:cNvPr id="6" name="Slayt Numarası Yer Tutucusu 5">
            <a:extLst>
              <a:ext uri="{FF2B5EF4-FFF2-40B4-BE49-F238E27FC236}">
                <a16:creationId xmlns:a16="http://schemas.microsoft.com/office/drawing/2014/main" id="{693E70B5-6832-EA75-A5E4-B87D396933A6}"/>
              </a:ext>
            </a:extLst>
          </p:cNvPr>
          <p:cNvSpPr>
            <a:spLocks noGrp="1"/>
          </p:cNvSpPr>
          <p:nvPr>
            <p:ph type="sldNum" sz="quarter" idx="12"/>
          </p:nvPr>
        </p:nvSpPr>
        <p:spPr/>
        <p:txBody>
          <a:bodyPr/>
          <a:lstStyle/>
          <a:p>
            <a:fld id="{C56BB682-17DB-4D10-BB77-1BFF1DDE9014}" type="slidenum">
              <a:rPr lang="tr-TR" smtClean="0"/>
              <a:pPr/>
              <a:t>92</a:t>
            </a:fld>
            <a:endParaRPr lang="tr-TR"/>
          </a:p>
        </p:txBody>
      </p:sp>
    </p:spTree>
    <p:extLst>
      <p:ext uri="{BB962C8B-B14F-4D97-AF65-F5344CB8AC3E}">
        <p14:creationId xmlns:p14="http://schemas.microsoft.com/office/powerpoint/2010/main" val="778873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19234" y="928254"/>
            <a:ext cx="8229600" cy="5381066"/>
          </a:xfrm>
        </p:spPr>
        <p:txBody>
          <a:bodyPr>
            <a:noAutofit/>
          </a:bodyPr>
          <a:lstStyle/>
          <a:p>
            <a:pPr>
              <a:buFont typeface="Wingdings" panose="05000000000000000000" pitchFamily="2" charset="2"/>
              <a:buChar char="Ø"/>
            </a:pPr>
            <a:r>
              <a:rPr lang="tr-TR" sz="1800" dirty="0"/>
              <a:t>Yoksul bir ailede dünyaya geldi.</a:t>
            </a:r>
          </a:p>
          <a:p>
            <a:pPr>
              <a:buFont typeface="Wingdings" panose="05000000000000000000" pitchFamily="2" charset="2"/>
              <a:buChar char="Ø"/>
            </a:pPr>
            <a:r>
              <a:rPr lang="tr-TR" sz="1800" dirty="0"/>
              <a:t>Anne babası okuma yazma bilmezdi.</a:t>
            </a:r>
          </a:p>
          <a:p>
            <a:pPr>
              <a:buFont typeface="Wingdings" panose="05000000000000000000" pitchFamily="2" charset="2"/>
              <a:buChar char="Ø"/>
            </a:pPr>
            <a:r>
              <a:rPr lang="tr-TR" sz="1800" dirty="0"/>
              <a:t>10 yaşında annesini kaybetti.</a:t>
            </a:r>
          </a:p>
          <a:p>
            <a:pPr>
              <a:buFont typeface="Wingdings" panose="05000000000000000000" pitchFamily="2" charset="2"/>
              <a:buChar char="Ø"/>
            </a:pPr>
            <a:r>
              <a:rPr lang="tr-TR" sz="1800" dirty="0"/>
              <a:t>Tarlada işçilik yaptı.</a:t>
            </a:r>
          </a:p>
          <a:p>
            <a:pPr>
              <a:buFont typeface="Wingdings" panose="05000000000000000000" pitchFamily="2" charset="2"/>
              <a:buChar char="Ø"/>
            </a:pPr>
            <a:r>
              <a:rPr lang="tr-TR" sz="1800" dirty="0"/>
              <a:t>Bakkalda çıraklık yaptı.</a:t>
            </a:r>
          </a:p>
          <a:p>
            <a:pPr>
              <a:buFont typeface="Wingdings" panose="05000000000000000000" pitchFamily="2" charset="2"/>
              <a:buChar char="Ø"/>
            </a:pPr>
            <a:r>
              <a:rPr lang="tr-TR" sz="1800" dirty="0"/>
              <a:t>21 yaşında işini kaybetti. Bocalama dönemi başladı.</a:t>
            </a:r>
          </a:p>
          <a:p>
            <a:pPr>
              <a:buFont typeface="Wingdings" panose="05000000000000000000" pitchFamily="2" charset="2"/>
              <a:buChar char="Ø"/>
            </a:pPr>
            <a:r>
              <a:rPr lang="tr-TR" sz="1800" dirty="0"/>
              <a:t>24 yaşında tekrar işinden oldu.</a:t>
            </a:r>
          </a:p>
          <a:p>
            <a:pPr>
              <a:buFont typeface="Wingdings" panose="05000000000000000000" pitchFamily="2" charset="2"/>
              <a:buChar char="Ø"/>
            </a:pPr>
            <a:r>
              <a:rPr lang="tr-TR" sz="1800" dirty="0"/>
              <a:t>25 yaşında dört çocuğundan üçü vefat etti.</a:t>
            </a:r>
          </a:p>
          <a:p>
            <a:pPr>
              <a:buFont typeface="Wingdings" panose="05000000000000000000" pitchFamily="2" charset="2"/>
              <a:buChar char="Ø"/>
            </a:pPr>
            <a:r>
              <a:rPr lang="tr-TR" sz="1800" dirty="0"/>
              <a:t>27 yaşında ruhsal bunalıma girdi.</a:t>
            </a:r>
          </a:p>
          <a:p>
            <a:pPr>
              <a:buFont typeface="Wingdings" panose="05000000000000000000" pitchFamily="2" charset="2"/>
              <a:buChar char="Ø"/>
            </a:pPr>
            <a:r>
              <a:rPr lang="tr-TR" sz="1800" dirty="0"/>
              <a:t>34 yaşında kongre seçimlerini kaybetti.</a:t>
            </a:r>
          </a:p>
          <a:p>
            <a:pPr>
              <a:buFont typeface="Wingdings" panose="05000000000000000000" pitchFamily="2" charset="2"/>
              <a:buChar char="Ø"/>
            </a:pPr>
            <a:r>
              <a:rPr lang="tr-TR" sz="1800" dirty="0"/>
              <a:t>36 yaşında kongre seçimlerini yine kaybetti.</a:t>
            </a:r>
          </a:p>
          <a:p>
            <a:pPr>
              <a:buFont typeface="Wingdings" panose="05000000000000000000" pitchFamily="2" charset="2"/>
              <a:buChar char="Ø"/>
            </a:pPr>
            <a:r>
              <a:rPr lang="tr-TR" sz="1800" dirty="0"/>
              <a:t>38 yaşında eyalet seçimini kaybetti.</a:t>
            </a:r>
          </a:p>
          <a:p>
            <a:pPr>
              <a:buFont typeface="Wingdings" panose="05000000000000000000" pitchFamily="2" charset="2"/>
              <a:buChar char="Ø"/>
            </a:pPr>
            <a:r>
              <a:rPr lang="tr-TR" sz="1800" dirty="0"/>
              <a:t>45 yaşında senato seçimlerini kaybetti.</a:t>
            </a:r>
          </a:p>
          <a:p>
            <a:pPr>
              <a:buFont typeface="Wingdings" panose="05000000000000000000" pitchFamily="2" charset="2"/>
              <a:buChar char="Ø"/>
            </a:pPr>
            <a:r>
              <a:rPr lang="tr-TR" sz="1800" dirty="0"/>
              <a:t>47 yaşında başkanlık seçimlerini kaybetti.</a:t>
            </a:r>
          </a:p>
          <a:p>
            <a:pPr>
              <a:buFont typeface="Wingdings" panose="05000000000000000000" pitchFamily="2" charset="2"/>
              <a:buChar char="Ø"/>
            </a:pPr>
            <a:r>
              <a:rPr lang="tr-TR" sz="1800" dirty="0"/>
              <a:t>49 yaşında tekrar senato seçimlerini kaybetti.</a:t>
            </a:r>
          </a:p>
          <a:p>
            <a:pPr>
              <a:buFont typeface="Wingdings" panose="05000000000000000000" pitchFamily="2" charset="2"/>
              <a:buChar char="Ø"/>
            </a:pPr>
            <a:r>
              <a:rPr lang="tr-TR" sz="1800" dirty="0"/>
              <a:t>52 yaşında ABD’ye başkan seçildi</a:t>
            </a:r>
            <a:r>
              <a:rPr lang="tr-TR" sz="1800" dirty="0">
                <a:solidFill>
                  <a:srgbClr val="FF0000"/>
                </a:solidFill>
              </a:rPr>
              <a:t>. </a:t>
            </a:r>
            <a:r>
              <a:rPr lang="tr-TR" sz="2800" b="1" dirty="0">
                <a:solidFill>
                  <a:srgbClr val="FF0000"/>
                </a:solidFill>
              </a:rPr>
              <a:t>Abraham Lincoln</a:t>
            </a:r>
          </a:p>
          <a:p>
            <a:endParaRPr lang="tr-TR" sz="1400" dirty="0"/>
          </a:p>
          <a:p>
            <a:endParaRPr lang="tr-TR" sz="1400" dirty="0"/>
          </a:p>
        </p:txBody>
      </p:sp>
      <p:pic>
        <p:nvPicPr>
          <p:cNvPr id="1026" name="Picture 2" descr="C:\Users\win7\Desktop\Abraham-Lincoln-image-abraham-lincoln-36734110-37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0475" y="1415281"/>
            <a:ext cx="2988359" cy="4027438"/>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19574" y="260648"/>
            <a:ext cx="802892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000" b="1" dirty="0">
                <a:ln w="18415" cmpd="sng">
                  <a:solidFill>
                    <a:srgbClr val="FFFFFF"/>
                  </a:solidFill>
                  <a:prstDash val="solid"/>
                </a:ln>
                <a:solidFill>
                  <a:srgbClr val="FF0000"/>
                </a:solidFill>
                <a:effectLst>
                  <a:outerShdw blurRad="63500" dir="3600000" algn="tl" rotWithShape="0">
                    <a:srgbClr val="000000">
                      <a:alpha val="70000"/>
                    </a:srgbClr>
                  </a:outerShdw>
                </a:effectLst>
              </a:rPr>
              <a:t>DENEMEKTEN VAZGEÇME</a:t>
            </a:r>
          </a:p>
        </p:txBody>
      </p:sp>
      <p:sp>
        <p:nvSpPr>
          <p:cNvPr id="2" name="Veri Yer Tutucusu 1">
            <a:extLst>
              <a:ext uri="{FF2B5EF4-FFF2-40B4-BE49-F238E27FC236}">
                <a16:creationId xmlns:a16="http://schemas.microsoft.com/office/drawing/2014/main" id="{A502693E-C6F9-4677-8057-6726678CD2D9}"/>
              </a:ext>
            </a:extLst>
          </p:cNvPr>
          <p:cNvSpPr>
            <a:spLocks noGrp="1"/>
          </p:cNvSpPr>
          <p:nvPr>
            <p:ph type="dt" sz="half" idx="10"/>
          </p:nvPr>
        </p:nvSpPr>
        <p:spPr/>
        <p:txBody>
          <a:bodyPr/>
          <a:lstStyle/>
          <a:p>
            <a:fld id="{59BCB973-C9AE-4C97-B5CE-8EC1E227A975}" type="datetime8">
              <a:rPr lang="tr-TR" smtClean="0"/>
              <a:t>19.06.2023 12:30</a:t>
            </a:fld>
            <a:endParaRPr lang="tr-TR"/>
          </a:p>
        </p:txBody>
      </p:sp>
      <p:sp>
        <p:nvSpPr>
          <p:cNvPr id="5" name="Slayt Numarası Yer Tutucusu 4">
            <a:extLst>
              <a:ext uri="{FF2B5EF4-FFF2-40B4-BE49-F238E27FC236}">
                <a16:creationId xmlns:a16="http://schemas.microsoft.com/office/drawing/2014/main" id="{835E8A86-8BD6-D7A4-79A4-1D8DE91B464E}"/>
              </a:ext>
            </a:extLst>
          </p:cNvPr>
          <p:cNvSpPr>
            <a:spLocks noGrp="1"/>
          </p:cNvSpPr>
          <p:nvPr>
            <p:ph type="sldNum" sz="quarter" idx="12"/>
          </p:nvPr>
        </p:nvSpPr>
        <p:spPr/>
        <p:txBody>
          <a:bodyPr/>
          <a:lstStyle/>
          <a:p>
            <a:fld id="{C56BB682-17DB-4D10-BB77-1BFF1DDE9014}" type="slidenum">
              <a:rPr lang="tr-TR" smtClean="0"/>
              <a:pPr/>
              <a:t>93</a:t>
            </a:fld>
            <a:endParaRPr lang="tr-TR"/>
          </a:p>
        </p:txBody>
      </p:sp>
    </p:spTree>
    <p:extLst>
      <p:ext uri="{BB962C8B-B14F-4D97-AF65-F5344CB8AC3E}">
        <p14:creationId xmlns:p14="http://schemas.microsoft.com/office/powerpoint/2010/main" val="26808682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par>
                          <p:cTn id="16" fill="hold">
                            <p:stCondLst>
                              <p:cond delay="1000"/>
                            </p:stCondLst>
                            <p:childTnLst>
                              <p:par>
                                <p:cTn id="17" presetID="26"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290">
                                          <p:stCondLst>
                                            <p:cond delay="0"/>
                                          </p:stCondLst>
                                        </p:cTn>
                                        <p:tgtEl>
                                          <p:spTgt spid="3">
                                            <p:txEl>
                                              <p:pRg st="0" end="0"/>
                                            </p:txEl>
                                          </p:spTgt>
                                        </p:tgtEl>
                                      </p:cBhvr>
                                    </p:animEffect>
                                    <p:anim calcmode="lin" valueType="num">
                                      <p:cBhvr>
                                        <p:cTn id="20" dur="911"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13">
                                          <p:stCondLst>
                                            <p:cond delay="325"/>
                                          </p:stCondLst>
                                        </p:cTn>
                                        <p:tgtEl>
                                          <p:spTgt spid="3">
                                            <p:txEl>
                                              <p:pRg st="0" end="0"/>
                                            </p:txEl>
                                          </p:spTgt>
                                        </p:tgtEl>
                                      </p:cBhvr>
                                      <p:to x="100000" y="60000"/>
                                    </p:animScale>
                                    <p:animScale>
                                      <p:cBhvr>
                                        <p:cTn id="26" dur="83" decel="50000">
                                          <p:stCondLst>
                                            <p:cond delay="338"/>
                                          </p:stCondLst>
                                        </p:cTn>
                                        <p:tgtEl>
                                          <p:spTgt spid="3">
                                            <p:txEl>
                                              <p:pRg st="0" end="0"/>
                                            </p:txEl>
                                          </p:spTgt>
                                        </p:tgtEl>
                                      </p:cBhvr>
                                      <p:to x="100000" y="100000"/>
                                    </p:animScale>
                                    <p:animScale>
                                      <p:cBhvr>
                                        <p:cTn id="27" dur="13">
                                          <p:stCondLst>
                                            <p:cond delay="656"/>
                                          </p:stCondLst>
                                        </p:cTn>
                                        <p:tgtEl>
                                          <p:spTgt spid="3">
                                            <p:txEl>
                                              <p:pRg st="0" end="0"/>
                                            </p:txEl>
                                          </p:spTgt>
                                        </p:tgtEl>
                                      </p:cBhvr>
                                      <p:to x="100000" y="80000"/>
                                    </p:animScale>
                                    <p:animScale>
                                      <p:cBhvr>
                                        <p:cTn id="28" dur="83" decel="50000">
                                          <p:stCondLst>
                                            <p:cond delay="669"/>
                                          </p:stCondLst>
                                        </p:cTn>
                                        <p:tgtEl>
                                          <p:spTgt spid="3">
                                            <p:txEl>
                                              <p:pRg st="0" end="0"/>
                                            </p:txEl>
                                          </p:spTgt>
                                        </p:tgtEl>
                                      </p:cBhvr>
                                      <p:to x="100000" y="100000"/>
                                    </p:animScale>
                                    <p:animScale>
                                      <p:cBhvr>
                                        <p:cTn id="29" dur="13">
                                          <p:stCondLst>
                                            <p:cond delay="821"/>
                                          </p:stCondLst>
                                        </p:cTn>
                                        <p:tgtEl>
                                          <p:spTgt spid="3">
                                            <p:txEl>
                                              <p:pRg st="0" end="0"/>
                                            </p:txEl>
                                          </p:spTgt>
                                        </p:tgtEl>
                                      </p:cBhvr>
                                      <p:to x="100000" y="90000"/>
                                    </p:animScale>
                                    <p:animScale>
                                      <p:cBhvr>
                                        <p:cTn id="30" dur="83" decel="50000">
                                          <p:stCondLst>
                                            <p:cond delay="834"/>
                                          </p:stCondLst>
                                        </p:cTn>
                                        <p:tgtEl>
                                          <p:spTgt spid="3">
                                            <p:txEl>
                                              <p:pRg st="0" end="0"/>
                                            </p:txEl>
                                          </p:spTgt>
                                        </p:tgtEl>
                                      </p:cBhvr>
                                      <p:to x="100000" y="100000"/>
                                    </p:animScale>
                                    <p:animScale>
                                      <p:cBhvr>
                                        <p:cTn id="31" dur="13">
                                          <p:stCondLst>
                                            <p:cond delay="904"/>
                                          </p:stCondLst>
                                        </p:cTn>
                                        <p:tgtEl>
                                          <p:spTgt spid="3">
                                            <p:txEl>
                                              <p:pRg st="0" end="0"/>
                                            </p:txEl>
                                          </p:spTgt>
                                        </p:tgtEl>
                                      </p:cBhvr>
                                      <p:to x="100000" y="95000"/>
                                    </p:animScale>
                                    <p:animScale>
                                      <p:cBhvr>
                                        <p:cTn id="32" dur="83" decel="50000">
                                          <p:stCondLst>
                                            <p:cond delay="917"/>
                                          </p:stCondLst>
                                        </p:cTn>
                                        <p:tgtEl>
                                          <p:spTgt spid="3">
                                            <p:txEl>
                                              <p:pRg st="0" end="0"/>
                                            </p:txEl>
                                          </p:spTgt>
                                        </p:tgtEl>
                                      </p:cBhvr>
                                      <p:to x="100000" y="100000"/>
                                    </p:animScale>
                                  </p:childTnLst>
                                </p:cTn>
                              </p:par>
                            </p:childTnLst>
                          </p:cTn>
                        </p:par>
                        <p:par>
                          <p:cTn id="33" fill="hold">
                            <p:stCondLst>
                              <p:cond delay="2000"/>
                            </p:stCondLst>
                            <p:childTnLst>
                              <p:par>
                                <p:cTn id="34" presetID="26" presetClass="entr" presetSubtype="0" fill="hold" grpId="0" nodeType="after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down)">
                                      <p:cBhvr>
                                        <p:cTn id="36" dur="290">
                                          <p:stCondLst>
                                            <p:cond delay="0"/>
                                          </p:stCondLst>
                                        </p:cTn>
                                        <p:tgtEl>
                                          <p:spTgt spid="3">
                                            <p:txEl>
                                              <p:pRg st="1" end="1"/>
                                            </p:txEl>
                                          </p:spTgt>
                                        </p:tgtEl>
                                      </p:cBhvr>
                                    </p:animEffect>
                                    <p:anim calcmode="lin" valueType="num">
                                      <p:cBhvr>
                                        <p:cTn id="37" dur="911"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8" dur="332"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9" dur="332" tmFilter="0, 0; 0.125,0.2665; 0.25,0.4; 0.375,0.465; 0.5,0.5;  0.625,0.535; 0.75,0.6; 0.875,0.7335; 1,1">
                                          <p:stCondLst>
                                            <p:cond delay="332"/>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0" dur="166" tmFilter="0, 0; 0.125,0.2665; 0.25,0.4; 0.375,0.465; 0.5,0.5;  0.625,0.535; 0.75,0.6; 0.875,0.7335; 1,1">
                                          <p:stCondLst>
                                            <p:cond delay="662"/>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1" dur="82" tmFilter="0, 0; 0.125,0.2665; 0.25,0.4; 0.375,0.465; 0.5,0.5;  0.625,0.535; 0.75,0.6; 0.875,0.7335; 1,1">
                                          <p:stCondLst>
                                            <p:cond delay="828"/>
                                          </p:stCondLst>
                                        </p:cTn>
                                        <p:tgtEl>
                                          <p:spTgt spid="3">
                                            <p:txEl>
                                              <p:pRg st="1" end="1"/>
                                            </p:txEl>
                                          </p:spTgt>
                                        </p:tgtEl>
                                        <p:attrNameLst>
                                          <p:attrName>ppt_y</p:attrName>
                                        </p:attrNameLst>
                                      </p:cBhvr>
                                      <p:tavLst>
                                        <p:tav tm="0" fmla="#ppt_y-sin(pi*$)/81">
                                          <p:val>
                                            <p:fltVal val="0"/>
                                          </p:val>
                                        </p:tav>
                                        <p:tav tm="100000">
                                          <p:val>
                                            <p:fltVal val="1"/>
                                          </p:val>
                                        </p:tav>
                                      </p:tavLst>
                                    </p:anim>
                                    <p:animScale>
                                      <p:cBhvr>
                                        <p:cTn id="42" dur="13">
                                          <p:stCondLst>
                                            <p:cond delay="325"/>
                                          </p:stCondLst>
                                        </p:cTn>
                                        <p:tgtEl>
                                          <p:spTgt spid="3">
                                            <p:txEl>
                                              <p:pRg st="1" end="1"/>
                                            </p:txEl>
                                          </p:spTgt>
                                        </p:tgtEl>
                                      </p:cBhvr>
                                      <p:to x="100000" y="60000"/>
                                    </p:animScale>
                                    <p:animScale>
                                      <p:cBhvr>
                                        <p:cTn id="43" dur="83" decel="50000">
                                          <p:stCondLst>
                                            <p:cond delay="338"/>
                                          </p:stCondLst>
                                        </p:cTn>
                                        <p:tgtEl>
                                          <p:spTgt spid="3">
                                            <p:txEl>
                                              <p:pRg st="1" end="1"/>
                                            </p:txEl>
                                          </p:spTgt>
                                        </p:tgtEl>
                                      </p:cBhvr>
                                      <p:to x="100000" y="100000"/>
                                    </p:animScale>
                                    <p:animScale>
                                      <p:cBhvr>
                                        <p:cTn id="44" dur="13">
                                          <p:stCondLst>
                                            <p:cond delay="656"/>
                                          </p:stCondLst>
                                        </p:cTn>
                                        <p:tgtEl>
                                          <p:spTgt spid="3">
                                            <p:txEl>
                                              <p:pRg st="1" end="1"/>
                                            </p:txEl>
                                          </p:spTgt>
                                        </p:tgtEl>
                                      </p:cBhvr>
                                      <p:to x="100000" y="80000"/>
                                    </p:animScale>
                                    <p:animScale>
                                      <p:cBhvr>
                                        <p:cTn id="45" dur="83" decel="50000">
                                          <p:stCondLst>
                                            <p:cond delay="669"/>
                                          </p:stCondLst>
                                        </p:cTn>
                                        <p:tgtEl>
                                          <p:spTgt spid="3">
                                            <p:txEl>
                                              <p:pRg st="1" end="1"/>
                                            </p:txEl>
                                          </p:spTgt>
                                        </p:tgtEl>
                                      </p:cBhvr>
                                      <p:to x="100000" y="100000"/>
                                    </p:animScale>
                                    <p:animScale>
                                      <p:cBhvr>
                                        <p:cTn id="46" dur="13">
                                          <p:stCondLst>
                                            <p:cond delay="821"/>
                                          </p:stCondLst>
                                        </p:cTn>
                                        <p:tgtEl>
                                          <p:spTgt spid="3">
                                            <p:txEl>
                                              <p:pRg st="1" end="1"/>
                                            </p:txEl>
                                          </p:spTgt>
                                        </p:tgtEl>
                                      </p:cBhvr>
                                      <p:to x="100000" y="90000"/>
                                    </p:animScale>
                                    <p:animScale>
                                      <p:cBhvr>
                                        <p:cTn id="47" dur="83" decel="50000">
                                          <p:stCondLst>
                                            <p:cond delay="834"/>
                                          </p:stCondLst>
                                        </p:cTn>
                                        <p:tgtEl>
                                          <p:spTgt spid="3">
                                            <p:txEl>
                                              <p:pRg st="1" end="1"/>
                                            </p:txEl>
                                          </p:spTgt>
                                        </p:tgtEl>
                                      </p:cBhvr>
                                      <p:to x="100000" y="100000"/>
                                    </p:animScale>
                                    <p:animScale>
                                      <p:cBhvr>
                                        <p:cTn id="48" dur="13">
                                          <p:stCondLst>
                                            <p:cond delay="904"/>
                                          </p:stCondLst>
                                        </p:cTn>
                                        <p:tgtEl>
                                          <p:spTgt spid="3">
                                            <p:txEl>
                                              <p:pRg st="1" end="1"/>
                                            </p:txEl>
                                          </p:spTgt>
                                        </p:tgtEl>
                                      </p:cBhvr>
                                      <p:to x="100000" y="95000"/>
                                    </p:animScale>
                                    <p:animScale>
                                      <p:cBhvr>
                                        <p:cTn id="49" dur="83" decel="50000">
                                          <p:stCondLst>
                                            <p:cond delay="917"/>
                                          </p:stCondLst>
                                        </p:cTn>
                                        <p:tgtEl>
                                          <p:spTgt spid="3">
                                            <p:txEl>
                                              <p:pRg st="1" end="1"/>
                                            </p:txEl>
                                          </p:spTgt>
                                        </p:tgtEl>
                                      </p:cBhvr>
                                      <p:to x="100000" y="100000"/>
                                    </p:animScale>
                                  </p:childTnLst>
                                </p:cTn>
                              </p:par>
                            </p:childTnLst>
                          </p:cTn>
                        </p:par>
                        <p:par>
                          <p:cTn id="50" fill="hold">
                            <p:stCondLst>
                              <p:cond delay="3000"/>
                            </p:stCondLst>
                            <p:childTnLst>
                              <p:par>
                                <p:cTn id="51" presetID="26" presetClass="entr" presetSubtype="0" fill="hold" grpId="0" nodeType="after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down)">
                                      <p:cBhvr>
                                        <p:cTn id="53" dur="290">
                                          <p:stCondLst>
                                            <p:cond delay="0"/>
                                          </p:stCondLst>
                                        </p:cTn>
                                        <p:tgtEl>
                                          <p:spTgt spid="3">
                                            <p:txEl>
                                              <p:pRg st="2" end="2"/>
                                            </p:txEl>
                                          </p:spTgt>
                                        </p:tgtEl>
                                      </p:cBhvr>
                                    </p:animEffect>
                                    <p:anim calcmode="lin" valueType="num">
                                      <p:cBhvr>
                                        <p:cTn id="54" dur="911"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3">
                                            <p:txEl>
                                              <p:pRg st="2" end="2"/>
                                            </p:txEl>
                                          </p:spTgt>
                                        </p:tgtEl>
                                        <p:attrNameLst>
                                          <p:attrName>ppt_y</p:attrName>
                                        </p:attrNameLst>
                                      </p:cBhvr>
                                      <p:tavLst>
                                        <p:tav tm="0" fmla="#ppt_y-sin(pi*$)/81">
                                          <p:val>
                                            <p:fltVal val="0"/>
                                          </p:val>
                                        </p:tav>
                                        <p:tav tm="100000">
                                          <p:val>
                                            <p:fltVal val="1"/>
                                          </p:val>
                                        </p:tav>
                                      </p:tavLst>
                                    </p:anim>
                                    <p:animScale>
                                      <p:cBhvr>
                                        <p:cTn id="59" dur="13">
                                          <p:stCondLst>
                                            <p:cond delay="325"/>
                                          </p:stCondLst>
                                        </p:cTn>
                                        <p:tgtEl>
                                          <p:spTgt spid="3">
                                            <p:txEl>
                                              <p:pRg st="2" end="2"/>
                                            </p:txEl>
                                          </p:spTgt>
                                        </p:tgtEl>
                                      </p:cBhvr>
                                      <p:to x="100000" y="60000"/>
                                    </p:animScale>
                                    <p:animScale>
                                      <p:cBhvr>
                                        <p:cTn id="60" dur="83" decel="50000">
                                          <p:stCondLst>
                                            <p:cond delay="338"/>
                                          </p:stCondLst>
                                        </p:cTn>
                                        <p:tgtEl>
                                          <p:spTgt spid="3">
                                            <p:txEl>
                                              <p:pRg st="2" end="2"/>
                                            </p:txEl>
                                          </p:spTgt>
                                        </p:tgtEl>
                                      </p:cBhvr>
                                      <p:to x="100000" y="100000"/>
                                    </p:animScale>
                                    <p:animScale>
                                      <p:cBhvr>
                                        <p:cTn id="61" dur="13">
                                          <p:stCondLst>
                                            <p:cond delay="656"/>
                                          </p:stCondLst>
                                        </p:cTn>
                                        <p:tgtEl>
                                          <p:spTgt spid="3">
                                            <p:txEl>
                                              <p:pRg st="2" end="2"/>
                                            </p:txEl>
                                          </p:spTgt>
                                        </p:tgtEl>
                                      </p:cBhvr>
                                      <p:to x="100000" y="80000"/>
                                    </p:animScale>
                                    <p:animScale>
                                      <p:cBhvr>
                                        <p:cTn id="62" dur="83" decel="50000">
                                          <p:stCondLst>
                                            <p:cond delay="669"/>
                                          </p:stCondLst>
                                        </p:cTn>
                                        <p:tgtEl>
                                          <p:spTgt spid="3">
                                            <p:txEl>
                                              <p:pRg st="2" end="2"/>
                                            </p:txEl>
                                          </p:spTgt>
                                        </p:tgtEl>
                                      </p:cBhvr>
                                      <p:to x="100000" y="100000"/>
                                    </p:animScale>
                                    <p:animScale>
                                      <p:cBhvr>
                                        <p:cTn id="63" dur="13">
                                          <p:stCondLst>
                                            <p:cond delay="821"/>
                                          </p:stCondLst>
                                        </p:cTn>
                                        <p:tgtEl>
                                          <p:spTgt spid="3">
                                            <p:txEl>
                                              <p:pRg st="2" end="2"/>
                                            </p:txEl>
                                          </p:spTgt>
                                        </p:tgtEl>
                                      </p:cBhvr>
                                      <p:to x="100000" y="90000"/>
                                    </p:animScale>
                                    <p:animScale>
                                      <p:cBhvr>
                                        <p:cTn id="64" dur="83" decel="50000">
                                          <p:stCondLst>
                                            <p:cond delay="834"/>
                                          </p:stCondLst>
                                        </p:cTn>
                                        <p:tgtEl>
                                          <p:spTgt spid="3">
                                            <p:txEl>
                                              <p:pRg st="2" end="2"/>
                                            </p:txEl>
                                          </p:spTgt>
                                        </p:tgtEl>
                                      </p:cBhvr>
                                      <p:to x="100000" y="100000"/>
                                    </p:animScale>
                                    <p:animScale>
                                      <p:cBhvr>
                                        <p:cTn id="65" dur="13">
                                          <p:stCondLst>
                                            <p:cond delay="904"/>
                                          </p:stCondLst>
                                        </p:cTn>
                                        <p:tgtEl>
                                          <p:spTgt spid="3">
                                            <p:txEl>
                                              <p:pRg st="2" end="2"/>
                                            </p:txEl>
                                          </p:spTgt>
                                        </p:tgtEl>
                                      </p:cBhvr>
                                      <p:to x="100000" y="95000"/>
                                    </p:animScale>
                                    <p:animScale>
                                      <p:cBhvr>
                                        <p:cTn id="66" dur="83" decel="50000">
                                          <p:stCondLst>
                                            <p:cond delay="917"/>
                                          </p:stCondLst>
                                        </p:cTn>
                                        <p:tgtEl>
                                          <p:spTgt spid="3">
                                            <p:txEl>
                                              <p:pRg st="2" end="2"/>
                                            </p:txEl>
                                          </p:spTgt>
                                        </p:tgtEl>
                                      </p:cBhvr>
                                      <p:to x="100000" y="100000"/>
                                    </p:animScale>
                                  </p:childTnLst>
                                </p:cTn>
                              </p:par>
                            </p:childTnLst>
                          </p:cTn>
                        </p:par>
                        <p:par>
                          <p:cTn id="67" fill="hold">
                            <p:stCondLst>
                              <p:cond delay="4000"/>
                            </p:stCondLst>
                            <p:childTnLst>
                              <p:par>
                                <p:cTn id="68" presetID="26" presetClass="entr" presetSubtype="0" fill="hold" grpId="0" nodeType="after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wipe(down)">
                                      <p:cBhvr>
                                        <p:cTn id="70" dur="290">
                                          <p:stCondLst>
                                            <p:cond delay="0"/>
                                          </p:stCondLst>
                                        </p:cTn>
                                        <p:tgtEl>
                                          <p:spTgt spid="3">
                                            <p:txEl>
                                              <p:pRg st="3" end="3"/>
                                            </p:txEl>
                                          </p:spTgt>
                                        </p:tgtEl>
                                      </p:cBhvr>
                                    </p:animEffect>
                                    <p:anim calcmode="lin" valueType="num">
                                      <p:cBhvr>
                                        <p:cTn id="71" dur="911"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2" dur="332"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3" dur="332" tmFilter="0, 0; 0.125,0.2665; 0.25,0.4; 0.375,0.465; 0.5,0.5;  0.625,0.535; 0.75,0.6; 0.875,0.7335; 1,1">
                                          <p:stCondLst>
                                            <p:cond delay="332"/>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4" dur="166" tmFilter="0, 0; 0.125,0.2665; 0.25,0.4; 0.375,0.465; 0.5,0.5;  0.625,0.535; 0.75,0.6; 0.875,0.7335; 1,1">
                                          <p:stCondLst>
                                            <p:cond delay="662"/>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5" dur="82" tmFilter="0, 0; 0.125,0.2665; 0.25,0.4; 0.375,0.465; 0.5,0.5;  0.625,0.535; 0.75,0.6; 0.875,0.7335; 1,1">
                                          <p:stCondLst>
                                            <p:cond delay="828"/>
                                          </p:stCondLst>
                                        </p:cTn>
                                        <p:tgtEl>
                                          <p:spTgt spid="3">
                                            <p:txEl>
                                              <p:pRg st="3" end="3"/>
                                            </p:txEl>
                                          </p:spTgt>
                                        </p:tgtEl>
                                        <p:attrNameLst>
                                          <p:attrName>ppt_y</p:attrName>
                                        </p:attrNameLst>
                                      </p:cBhvr>
                                      <p:tavLst>
                                        <p:tav tm="0" fmla="#ppt_y-sin(pi*$)/81">
                                          <p:val>
                                            <p:fltVal val="0"/>
                                          </p:val>
                                        </p:tav>
                                        <p:tav tm="100000">
                                          <p:val>
                                            <p:fltVal val="1"/>
                                          </p:val>
                                        </p:tav>
                                      </p:tavLst>
                                    </p:anim>
                                    <p:animScale>
                                      <p:cBhvr>
                                        <p:cTn id="76" dur="13">
                                          <p:stCondLst>
                                            <p:cond delay="325"/>
                                          </p:stCondLst>
                                        </p:cTn>
                                        <p:tgtEl>
                                          <p:spTgt spid="3">
                                            <p:txEl>
                                              <p:pRg st="3" end="3"/>
                                            </p:txEl>
                                          </p:spTgt>
                                        </p:tgtEl>
                                      </p:cBhvr>
                                      <p:to x="100000" y="60000"/>
                                    </p:animScale>
                                    <p:animScale>
                                      <p:cBhvr>
                                        <p:cTn id="77" dur="83" decel="50000">
                                          <p:stCondLst>
                                            <p:cond delay="338"/>
                                          </p:stCondLst>
                                        </p:cTn>
                                        <p:tgtEl>
                                          <p:spTgt spid="3">
                                            <p:txEl>
                                              <p:pRg st="3" end="3"/>
                                            </p:txEl>
                                          </p:spTgt>
                                        </p:tgtEl>
                                      </p:cBhvr>
                                      <p:to x="100000" y="100000"/>
                                    </p:animScale>
                                    <p:animScale>
                                      <p:cBhvr>
                                        <p:cTn id="78" dur="13">
                                          <p:stCondLst>
                                            <p:cond delay="656"/>
                                          </p:stCondLst>
                                        </p:cTn>
                                        <p:tgtEl>
                                          <p:spTgt spid="3">
                                            <p:txEl>
                                              <p:pRg st="3" end="3"/>
                                            </p:txEl>
                                          </p:spTgt>
                                        </p:tgtEl>
                                      </p:cBhvr>
                                      <p:to x="100000" y="80000"/>
                                    </p:animScale>
                                    <p:animScale>
                                      <p:cBhvr>
                                        <p:cTn id="79" dur="83" decel="50000">
                                          <p:stCondLst>
                                            <p:cond delay="669"/>
                                          </p:stCondLst>
                                        </p:cTn>
                                        <p:tgtEl>
                                          <p:spTgt spid="3">
                                            <p:txEl>
                                              <p:pRg st="3" end="3"/>
                                            </p:txEl>
                                          </p:spTgt>
                                        </p:tgtEl>
                                      </p:cBhvr>
                                      <p:to x="100000" y="100000"/>
                                    </p:animScale>
                                    <p:animScale>
                                      <p:cBhvr>
                                        <p:cTn id="80" dur="13">
                                          <p:stCondLst>
                                            <p:cond delay="821"/>
                                          </p:stCondLst>
                                        </p:cTn>
                                        <p:tgtEl>
                                          <p:spTgt spid="3">
                                            <p:txEl>
                                              <p:pRg st="3" end="3"/>
                                            </p:txEl>
                                          </p:spTgt>
                                        </p:tgtEl>
                                      </p:cBhvr>
                                      <p:to x="100000" y="90000"/>
                                    </p:animScale>
                                    <p:animScale>
                                      <p:cBhvr>
                                        <p:cTn id="81" dur="83" decel="50000">
                                          <p:stCondLst>
                                            <p:cond delay="834"/>
                                          </p:stCondLst>
                                        </p:cTn>
                                        <p:tgtEl>
                                          <p:spTgt spid="3">
                                            <p:txEl>
                                              <p:pRg st="3" end="3"/>
                                            </p:txEl>
                                          </p:spTgt>
                                        </p:tgtEl>
                                      </p:cBhvr>
                                      <p:to x="100000" y="100000"/>
                                    </p:animScale>
                                    <p:animScale>
                                      <p:cBhvr>
                                        <p:cTn id="82" dur="13">
                                          <p:stCondLst>
                                            <p:cond delay="904"/>
                                          </p:stCondLst>
                                        </p:cTn>
                                        <p:tgtEl>
                                          <p:spTgt spid="3">
                                            <p:txEl>
                                              <p:pRg st="3" end="3"/>
                                            </p:txEl>
                                          </p:spTgt>
                                        </p:tgtEl>
                                      </p:cBhvr>
                                      <p:to x="100000" y="95000"/>
                                    </p:animScale>
                                    <p:animScale>
                                      <p:cBhvr>
                                        <p:cTn id="83" dur="83" decel="50000">
                                          <p:stCondLst>
                                            <p:cond delay="917"/>
                                          </p:stCondLst>
                                        </p:cTn>
                                        <p:tgtEl>
                                          <p:spTgt spid="3">
                                            <p:txEl>
                                              <p:pRg st="3" end="3"/>
                                            </p:txEl>
                                          </p:spTgt>
                                        </p:tgtEl>
                                      </p:cBhvr>
                                      <p:to x="100000" y="100000"/>
                                    </p:animScale>
                                  </p:childTnLst>
                                </p:cTn>
                              </p:par>
                            </p:childTnLst>
                          </p:cTn>
                        </p:par>
                        <p:par>
                          <p:cTn id="84" fill="hold">
                            <p:stCondLst>
                              <p:cond delay="5000"/>
                            </p:stCondLst>
                            <p:childTnLst>
                              <p:par>
                                <p:cTn id="85" presetID="26" presetClass="entr" presetSubtype="0" fill="hold" grpId="0" nodeType="after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290">
                                          <p:stCondLst>
                                            <p:cond delay="0"/>
                                          </p:stCondLst>
                                        </p:cTn>
                                        <p:tgtEl>
                                          <p:spTgt spid="3">
                                            <p:txEl>
                                              <p:pRg st="4" end="4"/>
                                            </p:txEl>
                                          </p:spTgt>
                                        </p:tgtEl>
                                      </p:cBhvr>
                                    </p:animEffect>
                                    <p:anim calcmode="lin" valueType="num">
                                      <p:cBhvr>
                                        <p:cTn id="88" dur="911"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13">
                                          <p:stCondLst>
                                            <p:cond delay="325"/>
                                          </p:stCondLst>
                                        </p:cTn>
                                        <p:tgtEl>
                                          <p:spTgt spid="3">
                                            <p:txEl>
                                              <p:pRg st="4" end="4"/>
                                            </p:txEl>
                                          </p:spTgt>
                                        </p:tgtEl>
                                      </p:cBhvr>
                                      <p:to x="100000" y="60000"/>
                                    </p:animScale>
                                    <p:animScale>
                                      <p:cBhvr>
                                        <p:cTn id="94" dur="83" decel="50000">
                                          <p:stCondLst>
                                            <p:cond delay="338"/>
                                          </p:stCondLst>
                                        </p:cTn>
                                        <p:tgtEl>
                                          <p:spTgt spid="3">
                                            <p:txEl>
                                              <p:pRg st="4" end="4"/>
                                            </p:txEl>
                                          </p:spTgt>
                                        </p:tgtEl>
                                      </p:cBhvr>
                                      <p:to x="100000" y="100000"/>
                                    </p:animScale>
                                    <p:animScale>
                                      <p:cBhvr>
                                        <p:cTn id="95" dur="13">
                                          <p:stCondLst>
                                            <p:cond delay="656"/>
                                          </p:stCondLst>
                                        </p:cTn>
                                        <p:tgtEl>
                                          <p:spTgt spid="3">
                                            <p:txEl>
                                              <p:pRg st="4" end="4"/>
                                            </p:txEl>
                                          </p:spTgt>
                                        </p:tgtEl>
                                      </p:cBhvr>
                                      <p:to x="100000" y="80000"/>
                                    </p:animScale>
                                    <p:animScale>
                                      <p:cBhvr>
                                        <p:cTn id="96" dur="83" decel="50000">
                                          <p:stCondLst>
                                            <p:cond delay="669"/>
                                          </p:stCondLst>
                                        </p:cTn>
                                        <p:tgtEl>
                                          <p:spTgt spid="3">
                                            <p:txEl>
                                              <p:pRg st="4" end="4"/>
                                            </p:txEl>
                                          </p:spTgt>
                                        </p:tgtEl>
                                      </p:cBhvr>
                                      <p:to x="100000" y="100000"/>
                                    </p:animScale>
                                    <p:animScale>
                                      <p:cBhvr>
                                        <p:cTn id="97" dur="13">
                                          <p:stCondLst>
                                            <p:cond delay="821"/>
                                          </p:stCondLst>
                                        </p:cTn>
                                        <p:tgtEl>
                                          <p:spTgt spid="3">
                                            <p:txEl>
                                              <p:pRg st="4" end="4"/>
                                            </p:txEl>
                                          </p:spTgt>
                                        </p:tgtEl>
                                      </p:cBhvr>
                                      <p:to x="100000" y="90000"/>
                                    </p:animScale>
                                    <p:animScale>
                                      <p:cBhvr>
                                        <p:cTn id="98" dur="83" decel="50000">
                                          <p:stCondLst>
                                            <p:cond delay="834"/>
                                          </p:stCondLst>
                                        </p:cTn>
                                        <p:tgtEl>
                                          <p:spTgt spid="3">
                                            <p:txEl>
                                              <p:pRg st="4" end="4"/>
                                            </p:txEl>
                                          </p:spTgt>
                                        </p:tgtEl>
                                      </p:cBhvr>
                                      <p:to x="100000" y="100000"/>
                                    </p:animScale>
                                    <p:animScale>
                                      <p:cBhvr>
                                        <p:cTn id="99" dur="13">
                                          <p:stCondLst>
                                            <p:cond delay="904"/>
                                          </p:stCondLst>
                                        </p:cTn>
                                        <p:tgtEl>
                                          <p:spTgt spid="3">
                                            <p:txEl>
                                              <p:pRg st="4" end="4"/>
                                            </p:txEl>
                                          </p:spTgt>
                                        </p:tgtEl>
                                      </p:cBhvr>
                                      <p:to x="100000" y="95000"/>
                                    </p:animScale>
                                    <p:animScale>
                                      <p:cBhvr>
                                        <p:cTn id="100" dur="83" decel="50000">
                                          <p:stCondLst>
                                            <p:cond delay="917"/>
                                          </p:stCondLst>
                                        </p:cTn>
                                        <p:tgtEl>
                                          <p:spTgt spid="3">
                                            <p:txEl>
                                              <p:pRg st="4" end="4"/>
                                            </p:txEl>
                                          </p:spTgt>
                                        </p:tgtEl>
                                      </p:cBhvr>
                                      <p:to x="100000" y="100000"/>
                                    </p:animScale>
                                  </p:childTnLst>
                                </p:cTn>
                              </p:par>
                            </p:childTnLst>
                          </p:cTn>
                        </p:par>
                        <p:par>
                          <p:cTn id="101" fill="hold">
                            <p:stCondLst>
                              <p:cond delay="6000"/>
                            </p:stCondLst>
                            <p:childTnLst>
                              <p:par>
                                <p:cTn id="102" presetID="26" presetClass="entr" presetSubtype="0" fill="hold" grpId="0" nodeType="afterEffect">
                                  <p:stCondLst>
                                    <p:cond delay="0"/>
                                  </p:stCondLst>
                                  <p:childTnLst>
                                    <p:set>
                                      <p:cBhvr>
                                        <p:cTn id="103" dur="1" fill="hold">
                                          <p:stCondLst>
                                            <p:cond delay="0"/>
                                          </p:stCondLst>
                                        </p:cTn>
                                        <p:tgtEl>
                                          <p:spTgt spid="3">
                                            <p:txEl>
                                              <p:pRg st="5" end="5"/>
                                            </p:txEl>
                                          </p:spTgt>
                                        </p:tgtEl>
                                        <p:attrNameLst>
                                          <p:attrName>style.visibility</p:attrName>
                                        </p:attrNameLst>
                                      </p:cBhvr>
                                      <p:to>
                                        <p:strVal val="visible"/>
                                      </p:to>
                                    </p:set>
                                    <p:animEffect transition="in" filter="wipe(down)">
                                      <p:cBhvr>
                                        <p:cTn id="104" dur="290">
                                          <p:stCondLst>
                                            <p:cond delay="0"/>
                                          </p:stCondLst>
                                        </p:cTn>
                                        <p:tgtEl>
                                          <p:spTgt spid="3">
                                            <p:txEl>
                                              <p:pRg st="5" end="5"/>
                                            </p:txEl>
                                          </p:spTgt>
                                        </p:tgtEl>
                                      </p:cBhvr>
                                    </p:animEffect>
                                    <p:anim calcmode="lin" valueType="num">
                                      <p:cBhvr>
                                        <p:cTn id="105" dur="911"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6" dur="332"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7" dur="332" tmFilter="0, 0; 0.125,0.2665; 0.25,0.4; 0.375,0.465; 0.5,0.5;  0.625,0.535; 0.75,0.6; 0.875,0.7335; 1,1">
                                          <p:stCondLst>
                                            <p:cond delay="332"/>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8" dur="166" tmFilter="0, 0; 0.125,0.2665; 0.25,0.4; 0.375,0.465; 0.5,0.5;  0.625,0.535; 0.75,0.6; 0.875,0.7335; 1,1">
                                          <p:stCondLst>
                                            <p:cond delay="662"/>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9" dur="82" tmFilter="0, 0; 0.125,0.2665; 0.25,0.4; 0.375,0.465; 0.5,0.5;  0.625,0.535; 0.75,0.6; 0.875,0.7335; 1,1">
                                          <p:stCondLst>
                                            <p:cond delay="828"/>
                                          </p:stCondLst>
                                        </p:cTn>
                                        <p:tgtEl>
                                          <p:spTgt spid="3">
                                            <p:txEl>
                                              <p:pRg st="5" end="5"/>
                                            </p:txEl>
                                          </p:spTgt>
                                        </p:tgtEl>
                                        <p:attrNameLst>
                                          <p:attrName>ppt_y</p:attrName>
                                        </p:attrNameLst>
                                      </p:cBhvr>
                                      <p:tavLst>
                                        <p:tav tm="0" fmla="#ppt_y-sin(pi*$)/81">
                                          <p:val>
                                            <p:fltVal val="0"/>
                                          </p:val>
                                        </p:tav>
                                        <p:tav tm="100000">
                                          <p:val>
                                            <p:fltVal val="1"/>
                                          </p:val>
                                        </p:tav>
                                      </p:tavLst>
                                    </p:anim>
                                    <p:animScale>
                                      <p:cBhvr>
                                        <p:cTn id="110" dur="13">
                                          <p:stCondLst>
                                            <p:cond delay="325"/>
                                          </p:stCondLst>
                                        </p:cTn>
                                        <p:tgtEl>
                                          <p:spTgt spid="3">
                                            <p:txEl>
                                              <p:pRg st="5" end="5"/>
                                            </p:txEl>
                                          </p:spTgt>
                                        </p:tgtEl>
                                      </p:cBhvr>
                                      <p:to x="100000" y="60000"/>
                                    </p:animScale>
                                    <p:animScale>
                                      <p:cBhvr>
                                        <p:cTn id="111" dur="83" decel="50000">
                                          <p:stCondLst>
                                            <p:cond delay="338"/>
                                          </p:stCondLst>
                                        </p:cTn>
                                        <p:tgtEl>
                                          <p:spTgt spid="3">
                                            <p:txEl>
                                              <p:pRg st="5" end="5"/>
                                            </p:txEl>
                                          </p:spTgt>
                                        </p:tgtEl>
                                      </p:cBhvr>
                                      <p:to x="100000" y="100000"/>
                                    </p:animScale>
                                    <p:animScale>
                                      <p:cBhvr>
                                        <p:cTn id="112" dur="13">
                                          <p:stCondLst>
                                            <p:cond delay="656"/>
                                          </p:stCondLst>
                                        </p:cTn>
                                        <p:tgtEl>
                                          <p:spTgt spid="3">
                                            <p:txEl>
                                              <p:pRg st="5" end="5"/>
                                            </p:txEl>
                                          </p:spTgt>
                                        </p:tgtEl>
                                      </p:cBhvr>
                                      <p:to x="100000" y="80000"/>
                                    </p:animScale>
                                    <p:animScale>
                                      <p:cBhvr>
                                        <p:cTn id="113" dur="83" decel="50000">
                                          <p:stCondLst>
                                            <p:cond delay="669"/>
                                          </p:stCondLst>
                                        </p:cTn>
                                        <p:tgtEl>
                                          <p:spTgt spid="3">
                                            <p:txEl>
                                              <p:pRg st="5" end="5"/>
                                            </p:txEl>
                                          </p:spTgt>
                                        </p:tgtEl>
                                      </p:cBhvr>
                                      <p:to x="100000" y="100000"/>
                                    </p:animScale>
                                    <p:animScale>
                                      <p:cBhvr>
                                        <p:cTn id="114" dur="13">
                                          <p:stCondLst>
                                            <p:cond delay="821"/>
                                          </p:stCondLst>
                                        </p:cTn>
                                        <p:tgtEl>
                                          <p:spTgt spid="3">
                                            <p:txEl>
                                              <p:pRg st="5" end="5"/>
                                            </p:txEl>
                                          </p:spTgt>
                                        </p:tgtEl>
                                      </p:cBhvr>
                                      <p:to x="100000" y="90000"/>
                                    </p:animScale>
                                    <p:animScale>
                                      <p:cBhvr>
                                        <p:cTn id="115" dur="83" decel="50000">
                                          <p:stCondLst>
                                            <p:cond delay="834"/>
                                          </p:stCondLst>
                                        </p:cTn>
                                        <p:tgtEl>
                                          <p:spTgt spid="3">
                                            <p:txEl>
                                              <p:pRg st="5" end="5"/>
                                            </p:txEl>
                                          </p:spTgt>
                                        </p:tgtEl>
                                      </p:cBhvr>
                                      <p:to x="100000" y="100000"/>
                                    </p:animScale>
                                    <p:animScale>
                                      <p:cBhvr>
                                        <p:cTn id="116" dur="13">
                                          <p:stCondLst>
                                            <p:cond delay="904"/>
                                          </p:stCondLst>
                                        </p:cTn>
                                        <p:tgtEl>
                                          <p:spTgt spid="3">
                                            <p:txEl>
                                              <p:pRg st="5" end="5"/>
                                            </p:txEl>
                                          </p:spTgt>
                                        </p:tgtEl>
                                      </p:cBhvr>
                                      <p:to x="100000" y="95000"/>
                                    </p:animScale>
                                    <p:animScale>
                                      <p:cBhvr>
                                        <p:cTn id="117" dur="83" decel="50000">
                                          <p:stCondLst>
                                            <p:cond delay="917"/>
                                          </p:stCondLst>
                                        </p:cTn>
                                        <p:tgtEl>
                                          <p:spTgt spid="3">
                                            <p:txEl>
                                              <p:pRg st="5" end="5"/>
                                            </p:txEl>
                                          </p:spTgt>
                                        </p:tgtEl>
                                      </p:cBhvr>
                                      <p:to x="100000" y="100000"/>
                                    </p:animScale>
                                  </p:childTnLst>
                                </p:cTn>
                              </p:par>
                            </p:childTnLst>
                          </p:cTn>
                        </p:par>
                        <p:par>
                          <p:cTn id="118" fill="hold">
                            <p:stCondLst>
                              <p:cond delay="7000"/>
                            </p:stCondLst>
                            <p:childTnLst>
                              <p:par>
                                <p:cTn id="119" presetID="26" presetClass="entr" presetSubtype="0" fill="hold" grpId="0" nodeType="afterEffect">
                                  <p:stCondLst>
                                    <p:cond delay="0"/>
                                  </p:stCondLst>
                                  <p:childTnLst>
                                    <p:set>
                                      <p:cBhvr>
                                        <p:cTn id="120" dur="1" fill="hold">
                                          <p:stCondLst>
                                            <p:cond delay="0"/>
                                          </p:stCondLst>
                                        </p:cTn>
                                        <p:tgtEl>
                                          <p:spTgt spid="3">
                                            <p:txEl>
                                              <p:pRg st="6" end="6"/>
                                            </p:txEl>
                                          </p:spTgt>
                                        </p:tgtEl>
                                        <p:attrNameLst>
                                          <p:attrName>style.visibility</p:attrName>
                                        </p:attrNameLst>
                                      </p:cBhvr>
                                      <p:to>
                                        <p:strVal val="visible"/>
                                      </p:to>
                                    </p:set>
                                    <p:animEffect transition="in" filter="wipe(down)">
                                      <p:cBhvr>
                                        <p:cTn id="121" dur="290">
                                          <p:stCondLst>
                                            <p:cond delay="0"/>
                                          </p:stCondLst>
                                        </p:cTn>
                                        <p:tgtEl>
                                          <p:spTgt spid="3">
                                            <p:txEl>
                                              <p:pRg st="6" end="6"/>
                                            </p:txEl>
                                          </p:spTgt>
                                        </p:tgtEl>
                                      </p:cBhvr>
                                    </p:animEffect>
                                    <p:anim calcmode="lin" valueType="num">
                                      <p:cBhvr>
                                        <p:cTn id="122" dur="911"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3" dur="332"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4" dur="332" tmFilter="0, 0; 0.125,0.2665; 0.25,0.4; 0.375,0.465; 0.5,0.5;  0.625,0.535; 0.75,0.6; 0.875,0.7335; 1,1">
                                          <p:stCondLst>
                                            <p:cond delay="332"/>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5" dur="166" tmFilter="0, 0; 0.125,0.2665; 0.25,0.4; 0.375,0.465; 0.5,0.5;  0.625,0.535; 0.75,0.6; 0.875,0.7335; 1,1">
                                          <p:stCondLst>
                                            <p:cond delay="662"/>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6" dur="82" tmFilter="0, 0; 0.125,0.2665; 0.25,0.4; 0.375,0.465; 0.5,0.5;  0.625,0.535; 0.75,0.6; 0.875,0.7335; 1,1">
                                          <p:stCondLst>
                                            <p:cond delay="828"/>
                                          </p:stCondLst>
                                        </p:cTn>
                                        <p:tgtEl>
                                          <p:spTgt spid="3">
                                            <p:txEl>
                                              <p:pRg st="6" end="6"/>
                                            </p:txEl>
                                          </p:spTgt>
                                        </p:tgtEl>
                                        <p:attrNameLst>
                                          <p:attrName>ppt_y</p:attrName>
                                        </p:attrNameLst>
                                      </p:cBhvr>
                                      <p:tavLst>
                                        <p:tav tm="0" fmla="#ppt_y-sin(pi*$)/81">
                                          <p:val>
                                            <p:fltVal val="0"/>
                                          </p:val>
                                        </p:tav>
                                        <p:tav tm="100000">
                                          <p:val>
                                            <p:fltVal val="1"/>
                                          </p:val>
                                        </p:tav>
                                      </p:tavLst>
                                    </p:anim>
                                    <p:animScale>
                                      <p:cBhvr>
                                        <p:cTn id="127" dur="13">
                                          <p:stCondLst>
                                            <p:cond delay="325"/>
                                          </p:stCondLst>
                                        </p:cTn>
                                        <p:tgtEl>
                                          <p:spTgt spid="3">
                                            <p:txEl>
                                              <p:pRg st="6" end="6"/>
                                            </p:txEl>
                                          </p:spTgt>
                                        </p:tgtEl>
                                      </p:cBhvr>
                                      <p:to x="100000" y="60000"/>
                                    </p:animScale>
                                    <p:animScale>
                                      <p:cBhvr>
                                        <p:cTn id="128" dur="83" decel="50000">
                                          <p:stCondLst>
                                            <p:cond delay="338"/>
                                          </p:stCondLst>
                                        </p:cTn>
                                        <p:tgtEl>
                                          <p:spTgt spid="3">
                                            <p:txEl>
                                              <p:pRg st="6" end="6"/>
                                            </p:txEl>
                                          </p:spTgt>
                                        </p:tgtEl>
                                      </p:cBhvr>
                                      <p:to x="100000" y="100000"/>
                                    </p:animScale>
                                    <p:animScale>
                                      <p:cBhvr>
                                        <p:cTn id="129" dur="13">
                                          <p:stCondLst>
                                            <p:cond delay="656"/>
                                          </p:stCondLst>
                                        </p:cTn>
                                        <p:tgtEl>
                                          <p:spTgt spid="3">
                                            <p:txEl>
                                              <p:pRg st="6" end="6"/>
                                            </p:txEl>
                                          </p:spTgt>
                                        </p:tgtEl>
                                      </p:cBhvr>
                                      <p:to x="100000" y="80000"/>
                                    </p:animScale>
                                    <p:animScale>
                                      <p:cBhvr>
                                        <p:cTn id="130" dur="83" decel="50000">
                                          <p:stCondLst>
                                            <p:cond delay="669"/>
                                          </p:stCondLst>
                                        </p:cTn>
                                        <p:tgtEl>
                                          <p:spTgt spid="3">
                                            <p:txEl>
                                              <p:pRg st="6" end="6"/>
                                            </p:txEl>
                                          </p:spTgt>
                                        </p:tgtEl>
                                      </p:cBhvr>
                                      <p:to x="100000" y="100000"/>
                                    </p:animScale>
                                    <p:animScale>
                                      <p:cBhvr>
                                        <p:cTn id="131" dur="13">
                                          <p:stCondLst>
                                            <p:cond delay="821"/>
                                          </p:stCondLst>
                                        </p:cTn>
                                        <p:tgtEl>
                                          <p:spTgt spid="3">
                                            <p:txEl>
                                              <p:pRg st="6" end="6"/>
                                            </p:txEl>
                                          </p:spTgt>
                                        </p:tgtEl>
                                      </p:cBhvr>
                                      <p:to x="100000" y="90000"/>
                                    </p:animScale>
                                    <p:animScale>
                                      <p:cBhvr>
                                        <p:cTn id="132" dur="83" decel="50000">
                                          <p:stCondLst>
                                            <p:cond delay="834"/>
                                          </p:stCondLst>
                                        </p:cTn>
                                        <p:tgtEl>
                                          <p:spTgt spid="3">
                                            <p:txEl>
                                              <p:pRg st="6" end="6"/>
                                            </p:txEl>
                                          </p:spTgt>
                                        </p:tgtEl>
                                      </p:cBhvr>
                                      <p:to x="100000" y="100000"/>
                                    </p:animScale>
                                    <p:animScale>
                                      <p:cBhvr>
                                        <p:cTn id="133" dur="13">
                                          <p:stCondLst>
                                            <p:cond delay="904"/>
                                          </p:stCondLst>
                                        </p:cTn>
                                        <p:tgtEl>
                                          <p:spTgt spid="3">
                                            <p:txEl>
                                              <p:pRg st="6" end="6"/>
                                            </p:txEl>
                                          </p:spTgt>
                                        </p:tgtEl>
                                      </p:cBhvr>
                                      <p:to x="100000" y="95000"/>
                                    </p:animScale>
                                    <p:animScale>
                                      <p:cBhvr>
                                        <p:cTn id="134" dur="83" decel="50000">
                                          <p:stCondLst>
                                            <p:cond delay="917"/>
                                          </p:stCondLst>
                                        </p:cTn>
                                        <p:tgtEl>
                                          <p:spTgt spid="3">
                                            <p:txEl>
                                              <p:pRg st="6" end="6"/>
                                            </p:txEl>
                                          </p:spTgt>
                                        </p:tgtEl>
                                      </p:cBhvr>
                                      <p:to x="100000" y="100000"/>
                                    </p:animScale>
                                  </p:childTnLst>
                                </p:cTn>
                              </p:par>
                            </p:childTnLst>
                          </p:cTn>
                        </p:par>
                        <p:par>
                          <p:cTn id="135" fill="hold">
                            <p:stCondLst>
                              <p:cond delay="8000"/>
                            </p:stCondLst>
                            <p:childTnLst>
                              <p:par>
                                <p:cTn id="136" presetID="26" presetClass="entr" presetSubtype="0" fill="hold" grpId="0" nodeType="afterEffect">
                                  <p:stCondLst>
                                    <p:cond delay="0"/>
                                  </p:stCondLst>
                                  <p:childTnLst>
                                    <p:set>
                                      <p:cBhvr>
                                        <p:cTn id="137" dur="1" fill="hold">
                                          <p:stCondLst>
                                            <p:cond delay="0"/>
                                          </p:stCondLst>
                                        </p:cTn>
                                        <p:tgtEl>
                                          <p:spTgt spid="3">
                                            <p:txEl>
                                              <p:pRg st="7" end="7"/>
                                            </p:txEl>
                                          </p:spTgt>
                                        </p:tgtEl>
                                        <p:attrNameLst>
                                          <p:attrName>style.visibility</p:attrName>
                                        </p:attrNameLst>
                                      </p:cBhvr>
                                      <p:to>
                                        <p:strVal val="visible"/>
                                      </p:to>
                                    </p:set>
                                    <p:animEffect transition="in" filter="wipe(down)">
                                      <p:cBhvr>
                                        <p:cTn id="138" dur="290">
                                          <p:stCondLst>
                                            <p:cond delay="0"/>
                                          </p:stCondLst>
                                        </p:cTn>
                                        <p:tgtEl>
                                          <p:spTgt spid="3">
                                            <p:txEl>
                                              <p:pRg st="7" end="7"/>
                                            </p:txEl>
                                          </p:spTgt>
                                        </p:tgtEl>
                                      </p:cBhvr>
                                    </p:animEffect>
                                    <p:anim calcmode="lin" valueType="num">
                                      <p:cBhvr>
                                        <p:cTn id="139" dur="911"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40" dur="332"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41" dur="332" tmFilter="0, 0; 0.125,0.2665; 0.25,0.4; 0.375,0.465; 0.5,0.5;  0.625,0.535; 0.75,0.6; 0.875,0.7335; 1,1">
                                          <p:stCondLst>
                                            <p:cond delay="332"/>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42" dur="166" tmFilter="0, 0; 0.125,0.2665; 0.25,0.4; 0.375,0.465; 0.5,0.5;  0.625,0.535; 0.75,0.6; 0.875,0.7335; 1,1">
                                          <p:stCondLst>
                                            <p:cond delay="662"/>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3" dur="82" tmFilter="0, 0; 0.125,0.2665; 0.25,0.4; 0.375,0.465; 0.5,0.5;  0.625,0.535; 0.75,0.6; 0.875,0.7335; 1,1">
                                          <p:stCondLst>
                                            <p:cond delay="828"/>
                                          </p:stCondLst>
                                        </p:cTn>
                                        <p:tgtEl>
                                          <p:spTgt spid="3">
                                            <p:txEl>
                                              <p:pRg st="7" end="7"/>
                                            </p:txEl>
                                          </p:spTgt>
                                        </p:tgtEl>
                                        <p:attrNameLst>
                                          <p:attrName>ppt_y</p:attrName>
                                        </p:attrNameLst>
                                      </p:cBhvr>
                                      <p:tavLst>
                                        <p:tav tm="0" fmla="#ppt_y-sin(pi*$)/81">
                                          <p:val>
                                            <p:fltVal val="0"/>
                                          </p:val>
                                        </p:tav>
                                        <p:tav tm="100000">
                                          <p:val>
                                            <p:fltVal val="1"/>
                                          </p:val>
                                        </p:tav>
                                      </p:tavLst>
                                    </p:anim>
                                    <p:animScale>
                                      <p:cBhvr>
                                        <p:cTn id="144" dur="13">
                                          <p:stCondLst>
                                            <p:cond delay="325"/>
                                          </p:stCondLst>
                                        </p:cTn>
                                        <p:tgtEl>
                                          <p:spTgt spid="3">
                                            <p:txEl>
                                              <p:pRg st="7" end="7"/>
                                            </p:txEl>
                                          </p:spTgt>
                                        </p:tgtEl>
                                      </p:cBhvr>
                                      <p:to x="100000" y="60000"/>
                                    </p:animScale>
                                    <p:animScale>
                                      <p:cBhvr>
                                        <p:cTn id="145" dur="83" decel="50000">
                                          <p:stCondLst>
                                            <p:cond delay="338"/>
                                          </p:stCondLst>
                                        </p:cTn>
                                        <p:tgtEl>
                                          <p:spTgt spid="3">
                                            <p:txEl>
                                              <p:pRg st="7" end="7"/>
                                            </p:txEl>
                                          </p:spTgt>
                                        </p:tgtEl>
                                      </p:cBhvr>
                                      <p:to x="100000" y="100000"/>
                                    </p:animScale>
                                    <p:animScale>
                                      <p:cBhvr>
                                        <p:cTn id="146" dur="13">
                                          <p:stCondLst>
                                            <p:cond delay="656"/>
                                          </p:stCondLst>
                                        </p:cTn>
                                        <p:tgtEl>
                                          <p:spTgt spid="3">
                                            <p:txEl>
                                              <p:pRg st="7" end="7"/>
                                            </p:txEl>
                                          </p:spTgt>
                                        </p:tgtEl>
                                      </p:cBhvr>
                                      <p:to x="100000" y="80000"/>
                                    </p:animScale>
                                    <p:animScale>
                                      <p:cBhvr>
                                        <p:cTn id="147" dur="83" decel="50000">
                                          <p:stCondLst>
                                            <p:cond delay="669"/>
                                          </p:stCondLst>
                                        </p:cTn>
                                        <p:tgtEl>
                                          <p:spTgt spid="3">
                                            <p:txEl>
                                              <p:pRg st="7" end="7"/>
                                            </p:txEl>
                                          </p:spTgt>
                                        </p:tgtEl>
                                      </p:cBhvr>
                                      <p:to x="100000" y="100000"/>
                                    </p:animScale>
                                    <p:animScale>
                                      <p:cBhvr>
                                        <p:cTn id="148" dur="13">
                                          <p:stCondLst>
                                            <p:cond delay="821"/>
                                          </p:stCondLst>
                                        </p:cTn>
                                        <p:tgtEl>
                                          <p:spTgt spid="3">
                                            <p:txEl>
                                              <p:pRg st="7" end="7"/>
                                            </p:txEl>
                                          </p:spTgt>
                                        </p:tgtEl>
                                      </p:cBhvr>
                                      <p:to x="100000" y="90000"/>
                                    </p:animScale>
                                    <p:animScale>
                                      <p:cBhvr>
                                        <p:cTn id="149" dur="83" decel="50000">
                                          <p:stCondLst>
                                            <p:cond delay="834"/>
                                          </p:stCondLst>
                                        </p:cTn>
                                        <p:tgtEl>
                                          <p:spTgt spid="3">
                                            <p:txEl>
                                              <p:pRg st="7" end="7"/>
                                            </p:txEl>
                                          </p:spTgt>
                                        </p:tgtEl>
                                      </p:cBhvr>
                                      <p:to x="100000" y="100000"/>
                                    </p:animScale>
                                    <p:animScale>
                                      <p:cBhvr>
                                        <p:cTn id="150" dur="13">
                                          <p:stCondLst>
                                            <p:cond delay="904"/>
                                          </p:stCondLst>
                                        </p:cTn>
                                        <p:tgtEl>
                                          <p:spTgt spid="3">
                                            <p:txEl>
                                              <p:pRg st="7" end="7"/>
                                            </p:txEl>
                                          </p:spTgt>
                                        </p:tgtEl>
                                      </p:cBhvr>
                                      <p:to x="100000" y="95000"/>
                                    </p:animScale>
                                    <p:animScale>
                                      <p:cBhvr>
                                        <p:cTn id="151" dur="83" decel="50000">
                                          <p:stCondLst>
                                            <p:cond delay="917"/>
                                          </p:stCondLst>
                                        </p:cTn>
                                        <p:tgtEl>
                                          <p:spTgt spid="3">
                                            <p:txEl>
                                              <p:pRg st="7" end="7"/>
                                            </p:txEl>
                                          </p:spTgt>
                                        </p:tgtEl>
                                      </p:cBhvr>
                                      <p:to x="100000" y="100000"/>
                                    </p:animScale>
                                  </p:childTnLst>
                                </p:cTn>
                              </p:par>
                            </p:childTnLst>
                          </p:cTn>
                        </p:par>
                        <p:par>
                          <p:cTn id="152" fill="hold">
                            <p:stCondLst>
                              <p:cond delay="9000"/>
                            </p:stCondLst>
                            <p:childTnLst>
                              <p:par>
                                <p:cTn id="153" presetID="26" presetClass="entr" presetSubtype="0" fill="hold" grpId="0" nodeType="afterEffect">
                                  <p:stCondLst>
                                    <p:cond delay="0"/>
                                  </p:stCondLst>
                                  <p:childTnLst>
                                    <p:set>
                                      <p:cBhvr>
                                        <p:cTn id="154" dur="1" fill="hold">
                                          <p:stCondLst>
                                            <p:cond delay="0"/>
                                          </p:stCondLst>
                                        </p:cTn>
                                        <p:tgtEl>
                                          <p:spTgt spid="3">
                                            <p:txEl>
                                              <p:pRg st="8" end="8"/>
                                            </p:txEl>
                                          </p:spTgt>
                                        </p:tgtEl>
                                        <p:attrNameLst>
                                          <p:attrName>style.visibility</p:attrName>
                                        </p:attrNameLst>
                                      </p:cBhvr>
                                      <p:to>
                                        <p:strVal val="visible"/>
                                      </p:to>
                                    </p:set>
                                    <p:animEffect transition="in" filter="wipe(down)">
                                      <p:cBhvr>
                                        <p:cTn id="155" dur="290">
                                          <p:stCondLst>
                                            <p:cond delay="0"/>
                                          </p:stCondLst>
                                        </p:cTn>
                                        <p:tgtEl>
                                          <p:spTgt spid="3">
                                            <p:txEl>
                                              <p:pRg st="8" end="8"/>
                                            </p:txEl>
                                          </p:spTgt>
                                        </p:tgtEl>
                                      </p:cBhvr>
                                    </p:animEffect>
                                    <p:anim calcmode="lin" valueType="num">
                                      <p:cBhvr>
                                        <p:cTn id="156" dur="911"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7" dur="332"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8" dur="332" tmFilter="0, 0; 0.125,0.2665; 0.25,0.4; 0.375,0.465; 0.5,0.5;  0.625,0.535; 0.75,0.6; 0.875,0.7335; 1,1">
                                          <p:stCondLst>
                                            <p:cond delay="332"/>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9" dur="166" tmFilter="0, 0; 0.125,0.2665; 0.25,0.4; 0.375,0.465; 0.5,0.5;  0.625,0.535; 0.75,0.6; 0.875,0.7335; 1,1">
                                          <p:stCondLst>
                                            <p:cond delay="662"/>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60" dur="82" tmFilter="0, 0; 0.125,0.2665; 0.25,0.4; 0.375,0.465; 0.5,0.5;  0.625,0.535; 0.75,0.6; 0.875,0.7335; 1,1">
                                          <p:stCondLst>
                                            <p:cond delay="828"/>
                                          </p:stCondLst>
                                        </p:cTn>
                                        <p:tgtEl>
                                          <p:spTgt spid="3">
                                            <p:txEl>
                                              <p:pRg st="8" end="8"/>
                                            </p:txEl>
                                          </p:spTgt>
                                        </p:tgtEl>
                                        <p:attrNameLst>
                                          <p:attrName>ppt_y</p:attrName>
                                        </p:attrNameLst>
                                      </p:cBhvr>
                                      <p:tavLst>
                                        <p:tav tm="0" fmla="#ppt_y-sin(pi*$)/81">
                                          <p:val>
                                            <p:fltVal val="0"/>
                                          </p:val>
                                        </p:tav>
                                        <p:tav tm="100000">
                                          <p:val>
                                            <p:fltVal val="1"/>
                                          </p:val>
                                        </p:tav>
                                      </p:tavLst>
                                    </p:anim>
                                    <p:animScale>
                                      <p:cBhvr>
                                        <p:cTn id="161" dur="13">
                                          <p:stCondLst>
                                            <p:cond delay="325"/>
                                          </p:stCondLst>
                                        </p:cTn>
                                        <p:tgtEl>
                                          <p:spTgt spid="3">
                                            <p:txEl>
                                              <p:pRg st="8" end="8"/>
                                            </p:txEl>
                                          </p:spTgt>
                                        </p:tgtEl>
                                      </p:cBhvr>
                                      <p:to x="100000" y="60000"/>
                                    </p:animScale>
                                    <p:animScale>
                                      <p:cBhvr>
                                        <p:cTn id="162" dur="83" decel="50000">
                                          <p:stCondLst>
                                            <p:cond delay="338"/>
                                          </p:stCondLst>
                                        </p:cTn>
                                        <p:tgtEl>
                                          <p:spTgt spid="3">
                                            <p:txEl>
                                              <p:pRg st="8" end="8"/>
                                            </p:txEl>
                                          </p:spTgt>
                                        </p:tgtEl>
                                      </p:cBhvr>
                                      <p:to x="100000" y="100000"/>
                                    </p:animScale>
                                    <p:animScale>
                                      <p:cBhvr>
                                        <p:cTn id="163" dur="13">
                                          <p:stCondLst>
                                            <p:cond delay="656"/>
                                          </p:stCondLst>
                                        </p:cTn>
                                        <p:tgtEl>
                                          <p:spTgt spid="3">
                                            <p:txEl>
                                              <p:pRg st="8" end="8"/>
                                            </p:txEl>
                                          </p:spTgt>
                                        </p:tgtEl>
                                      </p:cBhvr>
                                      <p:to x="100000" y="80000"/>
                                    </p:animScale>
                                    <p:animScale>
                                      <p:cBhvr>
                                        <p:cTn id="164" dur="83" decel="50000">
                                          <p:stCondLst>
                                            <p:cond delay="669"/>
                                          </p:stCondLst>
                                        </p:cTn>
                                        <p:tgtEl>
                                          <p:spTgt spid="3">
                                            <p:txEl>
                                              <p:pRg st="8" end="8"/>
                                            </p:txEl>
                                          </p:spTgt>
                                        </p:tgtEl>
                                      </p:cBhvr>
                                      <p:to x="100000" y="100000"/>
                                    </p:animScale>
                                    <p:animScale>
                                      <p:cBhvr>
                                        <p:cTn id="165" dur="13">
                                          <p:stCondLst>
                                            <p:cond delay="821"/>
                                          </p:stCondLst>
                                        </p:cTn>
                                        <p:tgtEl>
                                          <p:spTgt spid="3">
                                            <p:txEl>
                                              <p:pRg st="8" end="8"/>
                                            </p:txEl>
                                          </p:spTgt>
                                        </p:tgtEl>
                                      </p:cBhvr>
                                      <p:to x="100000" y="90000"/>
                                    </p:animScale>
                                    <p:animScale>
                                      <p:cBhvr>
                                        <p:cTn id="166" dur="83" decel="50000">
                                          <p:stCondLst>
                                            <p:cond delay="834"/>
                                          </p:stCondLst>
                                        </p:cTn>
                                        <p:tgtEl>
                                          <p:spTgt spid="3">
                                            <p:txEl>
                                              <p:pRg st="8" end="8"/>
                                            </p:txEl>
                                          </p:spTgt>
                                        </p:tgtEl>
                                      </p:cBhvr>
                                      <p:to x="100000" y="100000"/>
                                    </p:animScale>
                                    <p:animScale>
                                      <p:cBhvr>
                                        <p:cTn id="167" dur="13">
                                          <p:stCondLst>
                                            <p:cond delay="904"/>
                                          </p:stCondLst>
                                        </p:cTn>
                                        <p:tgtEl>
                                          <p:spTgt spid="3">
                                            <p:txEl>
                                              <p:pRg st="8" end="8"/>
                                            </p:txEl>
                                          </p:spTgt>
                                        </p:tgtEl>
                                      </p:cBhvr>
                                      <p:to x="100000" y="95000"/>
                                    </p:animScale>
                                    <p:animScale>
                                      <p:cBhvr>
                                        <p:cTn id="168" dur="83" decel="50000">
                                          <p:stCondLst>
                                            <p:cond delay="917"/>
                                          </p:stCondLst>
                                        </p:cTn>
                                        <p:tgtEl>
                                          <p:spTgt spid="3">
                                            <p:txEl>
                                              <p:pRg st="8" end="8"/>
                                            </p:txEl>
                                          </p:spTgt>
                                        </p:tgtEl>
                                      </p:cBhvr>
                                      <p:to x="100000" y="100000"/>
                                    </p:animScale>
                                  </p:childTnLst>
                                </p:cTn>
                              </p:par>
                            </p:childTnLst>
                          </p:cTn>
                        </p:par>
                        <p:par>
                          <p:cTn id="169" fill="hold">
                            <p:stCondLst>
                              <p:cond delay="10000"/>
                            </p:stCondLst>
                            <p:childTnLst>
                              <p:par>
                                <p:cTn id="170" presetID="26" presetClass="entr" presetSubtype="0" fill="hold" grpId="0" nodeType="afterEffect">
                                  <p:stCondLst>
                                    <p:cond delay="0"/>
                                  </p:stCondLst>
                                  <p:childTnLst>
                                    <p:set>
                                      <p:cBhvr>
                                        <p:cTn id="171" dur="1" fill="hold">
                                          <p:stCondLst>
                                            <p:cond delay="0"/>
                                          </p:stCondLst>
                                        </p:cTn>
                                        <p:tgtEl>
                                          <p:spTgt spid="3">
                                            <p:txEl>
                                              <p:pRg st="9" end="9"/>
                                            </p:txEl>
                                          </p:spTgt>
                                        </p:tgtEl>
                                        <p:attrNameLst>
                                          <p:attrName>style.visibility</p:attrName>
                                        </p:attrNameLst>
                                      </p:cBhvr>
                                      <p:to>
                                        <p:strVal val="visible"/>
                                      </p:to>
                                    </p:set>
                                    <p:animEffect transition="in" filter="wipe(down)">
                                      <p:cBhvr>
                                        <p:cTn id="172" dur="290">
                                          <p:stCondLst>
                                            <p:cond delay="0"/>
                                          </p:stCondLst>
                                        </p:cTn>
                                        <p:tgtEl>
                                          <p:spTgt spid="3">
                                            <p:txEl>
                                              <p:pRg st="9" end="9"/>
                                            </p:txEl>
                                          </p:spTgt>
                                        </p:tgtEl>
                                      </p:cBhvr>
                                    </p:animEffect>
                                    <p:anim calcmode="lin" valueType="num">
                                      <p:cBhvr>
                                        <p:cTn id="173" dur="911"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4" dur="332"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5" dur="332" tmFilter="0, 0; 0.125,0.2665; 0.25,0.4; 0.375,0.465; 0.5,0.5;  0.625,0.535; 0.75,0.6; 0.875,0.7335; 1,1">
                                          <p:stCondLst>
                                            <p:cond delay="332"/>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6" dur="166" tmFilter="0, 0; 0.125,0.2665; 0.25,0.4; 0.375,0.465; 0.5,0.5;  0.625,0.535; 0.75,0.6; 0.875,0.7335; 1,1">
                                          <p:stCondLst>
                                            <p:cond delay="662"/>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7" dur="82" tmFilter="0, 0; 0.125,0.2665; 0.25,0.4; 0.375,0.465; 0.5,0.5;  0.625,0.535; 0.75,0.6; 0.875,0.7335; 1,1">
                                          <p:stCondLst>
                                            <p:cond delay="828"/>
                                          </p:stCondLst>
                                        </p:cTn>
                                        <p:tgtEl>
                                          <p:spTgt spid="3">
                                            <p:txEl>
                                              <p:pRg st="9" end="9"/>
                                            </p:txEl>
                                          </p:spTgt>
                                        </p:tgtEl>
                                        <p:attrNameLst>
                                          <p:attrName>ppt_y</p:attrName>
                                        </p:attrNameLst>
                                      </p:cBhvr>
                                      <p:tavLst>
                                        <p:tav tm="0" fmla="#ppt_y-sin(pi*$)/81">
                                          <p:val>
                                            <p:fltVal val="0"/>
                                          </p:val>
                                        </p:tav>
                                        <p:tav tm="100000">
                                          <p:val>
                                            <p:fltVal val="1"/>
                                          </p:val>
                                        </p:tav>
                                      </p:tavLst>
                                    </p:anim>
                                    <p:animScale>
                                      <p:cBhvr>
                                        <p:cTn id="178" dur="13">
                                          <p:stCondLst>
                                            <p:cond delay="325"/>
                                          </p:stCondLst>
                                        </p:cTn>
                                        <p:tgtEl>
                                          <p:spTgt spid="3">
                                            <p:txEl>
                                              <p:pRg st="9" end="9"/>
                                            </p:txEl>
                                          </p:spTgt>
                                        </p:tgtEl>
                                      </p:cBhvr>
                                      <p:to x="100000" y="60000"/>
                                    </p:animScale>
                                    <p:animScale>
                                      <p:cBhvr>
                                        <p:cTn id="179" dur="83" decel="50000">
                                          <p:stCondLst>
                                            <p:cond delay="338"/>
                                          </p:stCondLst>
                                        </p:cTn>
                                        <p:tgtEl>
                                          <p:spTgt spid="3">
                                            <p:txEl>
                                              <p:pRg st="9" end="9"/>
                                            </p:txEl>
                                          </p:spTgt>
                                        </p:tgtEl>
                                      </p:cBhvr>
                                      <p:to x="100000" y="100000"/>
                                    </p:animScale>
                                    <p:animScale>
                                      <p:cBhvr>
                                        <p:cTn id="180" dur="13">
                                          <p:stCondLst>
                                            <p:cond delay="656"/>
                                          </p:stCondLst>
                                        </p:cTn>
                                        <p:tgtEl>
                                          <p:spTgt spid="3">
                                            <p:txEl>
                                              <p:pRg st="9" end="9"/>
                                            </p:txEl>
                                          </p:spTgt>
                                        </p:tgtEl>
                                      </p:cBhvr>
                                      <p:to x="100000" y="80000"/>
                                    </p:animScale>
                                    <p:animScale>
                                      <p:cBhvr>
                                        <p:cTn id="181" dur="83" decel="50000">
                                          <p:stCondLst>
                                            <p:cond delay="669"/>
                                          </p:stCondLst>
                                        </p:cTn>
                                        <p:tgtEl>
                                          <p:spTgt spid="3">
                                            <p:txEl>
                                              <p:pRg st="9" end="9"/>
                                            </p:txEl>
                                          </p:spTgt>
                                        </p:tgtEl>
                                      </p:cBhvr>
                                      <p:to x="100000" y="100000"/>
                                    </p:animScale>
                                    <p:animScale>
                                      <p:cBhvr>
                                        <p:cTn id="182" dur="13">
                                          <p:stCondLst>
                                            <p:cond delay="821"/>
                                          </p:stCondLst>
                                        </p:cTn>
                                        <p:tgtEl>
                                          <p:spTgt spid="3">
                                            <p:txEl>
                                              <p:pRg st="9" end="9"/>
                                            </p:txEl>
                                          </p:spTgt>
                                        </p:tgtEl>
                                      </p:cBhvr>
                                      <p:to x="100000" y="90000"/>
                                    </p:animScale>
                                    <p:animScale>
                                      <p:cBhvr>
                                        <p:cTn id="183" dur="83" decel="50000">
                                          <p:stCondLst>
                                            <p:cond delay="834"/>
                                          </p:stCondLst>
                                        </p:cTn>
                                        <p:tgtEl>
                                          <p:spTgt spid="3">
                                            <p:txEl>
                                              <p:pRg st="9" end="9"/>
                                            </p:txEl>
                                          </p:spTgt>
                                        </p:tgtEl>
                                      </p:cBhvr>
                                      <p:to x="100000" y="100000"/>
                                    </p:animScale>
                                    <p:animScale>
                                      <p:cBhvr>
                                        <p:cTn id="184" dur="13">
                                          <p:stCondLst>
                                            <p:cond delay="904"/>
                                          </p:stCondLst>
                                        </p:cTn>
                                        <p:tgtEl>
                                          <p:spTgt spid="3">
                                            <p:txEl>
                                              <p:pRg st="9" end="9"/>
                                            </p:txEl>
                                          </p:spTgt>
                                        </p:tgtEl>
                                      </p:cBhvr>
                                      <p:to x="100000" y="95000"/>
                                    </p:animScale>
                                    <p:animScale>
                                      <p:cBhvr>
                                        <p:cTn id="185" dur="83" decel="50000">
                                          <p:stCondLst>
                                            <p:cond delay="917"/>
                                          </p:stCondLst>
                                        </p:cTn>
                                        <p:tgtEl>
                                          <p:spTgt spid="3">
                                            <p:txEl>
                                              <p:pRg st="9" end="9"/>
                                            </p:txEl>
                                          </p:spTgt>
                                        </p:tgtEl>
                                      </p:cBhvr>
                                      <p:to x="100000" y="100000"/>
                                    </p:animScale>
                                  </p:childTnLst>
                                </p:cTn>
                              </p:par>
                            </p:childTnLst>
                          </p:cTn>
                        </p:par>
                        <p:par>
                          <p:cTn id="186" fill="hold">
                            <p:stCondLst>
                              <p:cond delay="11000"/>
                            </p:stCondLst>
                            <p:childTnLst>
                              <p:par>
                                <p:cTn id="187" presetID="26" presetClass="entr" presetSubtype="0" fill="hold" grpId="0" nodeType="afterEffect">
                                  <p:stCondLst>
                                    <p:cond delay="0"/>
                                  </p:stCondLst>
                                  <p:childTnLst>
                                    <p:set>
                                      <p:cBhvr>
                                        <p:cTn id="188" dur="1" fill="hold">
                                          <p:stCondLst>
                                            <p:cond delay="0"/>
                                          </p:stCondLst>
                                        </p:cTn>
                                        <p:tgtEl>
                                          <p:spTgt spid="3">
                                            <p:txEl>
                                              <p:pRg st="10" end="10"/>
                                            </p:txEl>
                                          </p:spTgt>
                                        </p:tgtEl>
                                        <p:attrNameLst>
                                          <p:attrName>style.visibility</p:attrName>
                                        </p:attrNameLst>
                                      </p:cBhvr>
                                      <p:to>
                                        <p:strVal val="visible"/>
                                      </p:to>
                                    </p:set>
                                    <p:animEffect transition="in" filter="wipe(down)">
                                      <p:cBhvr>
                                        <p:cTn id="189" dur="290">
                                          <p:stCondLst>
                                            <p:cond delay="0"/>
                                          </p:stCondLst>
                                        </p:cTn>
                                        <p:tgtEl>
                                          <p:spTgt spid="3">
                                            <p:txEl>
                                              <p:pRg st="10" end="10"/>
                                            </p:txEl>
                                          </p:spTgt>
                                        </p:tgtEl>
                                      </p:cBhvr>
                                    </p:animEffect>
                                    <p:anim calcmode="lin" valueType="num">
                                      <p:cBhvr>
                                        <p:cTn id="190" dur="911"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91" dur="332"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2" dur="332" tmFilter="0, 0; 0.125,0.2665; 0.25,0.4; 0.375,0.465; 0.5,0.5;  0.625,0.535; 0.75,0.6; 0.875,0.7335; 1,1">
                                          <p:stCondLst>
                                            <p:cond delay="332"/>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3" dur="166" tmFilter="0, 0; 0.125,0.2665; 0.25,0.4; 0.375,0.465; 0.5,0.5;  0.625,0.535; 0.75,0.6; 0.875,0.7335; 1,1">
                                          <p:stCondLst>
                                            <p:cond delay="662"/>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4" dur="82" tmFilter="0, 0; 0.125,0.2665; 0.25,0.4; 0.375,0.465; 0.5,0.5;  0.625,0.535; 0.75,0.6; 0.875,0.7335; 1,1">
                                          <p:stCondLst>
                                            <p:cond delay="828"/>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5" dur="13">
                                          <p:stCondLst>
                                            <p:cond delay="325"/>
                                          </p:stCondLst>
                                        </p:cTn>
                                        <p:tgtEl>
                                          <p:spTgt spid="3">
                                            <p:txEl>
                                              <p:pRg st="10" end="10"/>
                                            </p:txEl>
                                          </p:spTgt>
                                        </p:tgtEl>
                                      </p:cBhvr>
                                      <p:to x="100000" y="60000"/>
                                    </p:animScale>
                                    <p:animScale>
                                      <p:cBhvr>
                                        <p:cTn id="196" dur="83" decel="50000">
                                          <p:stCondLst>
                                            <p:cond delay="338"/>
                                          </p:stCondLst>
                                        </p:cTn>
                                        <p:tgtEl>
                                          <p:spTgt spid="3">
                                            <p:txEl>
                                              <p:pRg st="10" end="10"/>
                                            </p:txEl>
                                          </p:spTgt>
                                        </p:tgtEl>
                                      </p:cBhvr>
                                      <p:to x="100000" y="100000"/>
                                    </p:animScale>
                                    <p:animScale>
                                      <p:cBhvr>
                                        <p:cTn id="197" dur="13">
                                          <p:stCondLst>
                                            <p:cond delay="656"/>
                                          </p:stCondLst>
                                        </p:cTn>
                                        <p:tgtEl>
                                          <p:spTgt spid="3">
                                            <p:txEl>
                                              <p:pRg st="10" end="10"/>
                                            </p:txEl>
                                          </p:spTgt>
                                        </p:tgtEl>
                                      </p:cBhvr>
                                      <p:to x="100000" y="80000"/>
                                    </p:animScale>
                                    <p:animScale>
                                      <p:cBhvr>
                                        <p:cTn id="198" dur="83" decel="50000">
                                          <p:stCondLst>
                                            <p:cond delay="669"/>
                                          </p:stCondLst>
                                        </p:cTn>
                                        <p:tgtEl>
                                          <p:spTgt spid="3">
                                            <p:txEl>
                                              <p:pRg st="10" end="10"/>
                                            </p:txEl>
                                          </p:spTgt>
                                        </p:tgtEl>
                                      </p:cBhvr>
                                      <p:to x="100000" y="100000"/>
                                    </p:animScale>
                                    <p:animScale>
                                      <p:cBhvr>
                                        <p:cTn id="199" dur="13">
                                          <p:stCondLst>
                                            <p:cond delay="821"/>
                                          </p:stCondLst>
                                        </p:cTn>
                                        <p:tgtEl>
                                          <p:spTgt spid="3">
                                            <p:txEl>
                                              <p:pRg st="10" end="10"/>
                                            </p:txEl>
                                          </p:spTgt>
                                        </p:tgtEl>
                                      </p:cBhvr>
                                      <p:to x="100000" y="90000"/>
                                    </p:animScale>
                                    <p:animScale>
                                      <p:cBhvr>
                                        <p:cTn id="200" dur="83" decel="50000">
                                          <p:stCondLst>
                                            <p:cond delay="834"/>
                                          </p:stCondLst>
                                        </p:cTn>
                                        <p:tgtEl>
                                          <p:spTgt spid="3">
                                            <p:txEl>
                                              <p:pRg st="10" end="10"/>
                                            </p:txEl>
                                          </p:spTgt>
                                        </p:tgtEl>
                                      </p:cBhvr>
                                      <p:to x="100000" y="100000"/>
                                    </p:animScale>
                                    <p:animScale>
                                      <p:cBhvr>
                                        <p:cTn id="201" dur="13">
                                          <p:stCondLst>
                                            <p:cond delay="904"/>
                                          </p:stCondLst>
                                        </p:cTn>
                                        <p:tgtEl>
                                          <p:spTgt spid="3">
                                            <p:txEl>
                                              <p:pRg st="10" end="10"/>
                                            </p:txEl>
                                          </p:spTgt>
                                        </p:tgtEl>
                                      </p:cBhvr>
                                      <p:to x="100000" y="95000"/>
                                    </p:animScale>
                                    <p:animScale>
                                      <p:cBhvr>
                                        <p:cTn id="202" dur="83" decel="50000">
                                          <p:stCondLst>
                                            <p:cond delay="917"/>
                                          </p:stCondLst>
                                        </p:cTn>
                                        <p:tgtEl>
                                          <p:spTgt spid="3">
                                            <p:txEl>
                                              <p:pRg st="10" end="10"/>
                                            </p:txEl>
                                          </p:spTgt>
                                        </p:tgtEl>
                                      </p:cBhvr>
                                      <p:to x="100000" y="100000"/>
                                    </p:animScale>
                                  </p:childTnLst>
                                </p:cTn>
                              </p:par>
                            </p:childTnLst>
                          </p:cTn>
                        </p:par>
                        <p:par>
                          <p:cTn id="203" fill="hold">
                            <p:stCondLst>
                              <p:cond delay="12000"/>
                            </p:stCondLst>
                            <p:childTnLst>
                              <p:par>
                                <p:cTn id="204" presetID="26" presetClass="entr" presetSubtype="0" fill="hold" grpId="0" nodeType="afterEffect">
                                  <p:stCondLst>
                                    <p:cond delay="0"/>
                                  </p:stCondLst>
                                  <p:childTnLst>
                                    <p:set>
                                      <p:cBhvr>
                                        <p:cTn id="205" dur="1" fill="hold">
                                          <p:stCondLst>
                                            <p:cond delay="0"/>
                                          </p:stCondLst>
                                        </p:cTn>
                                        <p:tgtEl>
                                          <p:spTgt spid="3">
                                            <p:txEl>
                                              <p:pRg st="11" end="11"/>
                                            </p:txEl>
                                          </p:spTgt>
                                        </p:tgtEl>
                                        <p:attrNameLst>
                                          <p:attrName>style.visibility</p:attrName>
                                        </p:attrNameLst>
                                      </p:cBhvr>
                                      <p:to>
                                        <p:strVal val="visible"/>
                                      </p:to>
                                    </p:set>
                                    <p:animEffect transition="in" filter="wipe(down)">
                                      <p:cBhvr>
                                        <p:cTn id="206" dur="290">
                                          <p:stCondLst>
                                            <p:cond delay="0"/>
                                          </p:stCondLst>
                                        </p:cTn>
                                        <p:tgtEl>
                                          <p:spTgt spid="3">
                                            <p:txEl>
                                              <p:pRg st="11" end="11"/>
                                            </p:txEl>
                                          </p:spTgt>
                                        </p:tgtEl>
                                      </p:cBhvr>
                                    </p:animEffect>
                                    <p:anim calcmode="lin" valueType="num">
                                      <p:cBhvr>
                                        <p:cTn id="207" dur="911"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8" dur="332"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9" dur="332" tmFilter="0, 0; 0.125,0.2665; 0.25,0.4; 0.375,0.465; 0.5,0.5;  0.625,0.535; 0.75,0.6; 0.875,0.7335; 1,1">
                                          <p:stCondLst>
                                            <p:cond delay="332"/>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10" dur="166" tmFilter="0, 0; 0.125,0.2665; 0.25,0.4; 0.375,0.465; 0.5,0.5;  0.625,0.535; 0.75,0.6; 0.875,0.7335; 1,1">
                                          <p:stCondLst>
                                            <p:cond delay="662"/>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1" dur="82" tmFilter="0, 0; 0.125,0.2665; 0.25,0.4; 0.375,0.465; 0.5,0.5;  0.625,0.535; 0.75,0.6; 0.875,0.7335; 1,1">
                                          <p:stCondLst>
                                            <p:cond delay="828"/>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2" dur="13">
                                          <p:stCondLst>
                                            <p:cond delay="325"/>
                                          </p:stCondLst>
                                        </p:cTn>
                                        <p:tgtEl>
                                          <p:spTgt spid="3">
                                            <p:txEl>
                                              <p:pRg st="11" end="11"/>
                                            </p:txEl>
                                          </p:spTgt>
                                        </p:tgtEl>
                                      </p:cBhvr>
                                      <p:to x="100000" y="60000"/>
                                    </p:animScale>
                                    <p:animScale>
                                      <p:cBhvr>
                                        <p:cTn id="213" dur="83" decel="50000">
                                          <p:stCondLst>
                                            <p:cond delay="338"/>
                                          </p:stCondLst>
                                        </p:cTn>
                                        <p:tgtEl>
                                          <p:spTgt spid="3">
                                            <p:txEl>
                                              <p:pRg st="11" end="11"/>
                                            </p:txEl>
                                          </p:spTgt>
                                        </p:tgtEl>
                                      </p:cBhvr>
                                      <p:to x="100000" y="100000"/>
                                    </p:animScale>
                                    <p:animScale>
                                      <p:cBhvr>
                                        <p:cTn id="214" dur="13">
                                          <p:stCondLst>
                                            <p:cond delay="656"/>
                                          </p:stCondLst>
                                        </p:cTn>
                                        <p:tgtEl>
                                          <p:spTgt spid="3">
                                            <p:txEl>
                                              <p:pRg st="11" end="11"/>
                                            </p:txEl>
                                          </p:spTgt>
                                        </p:tgtEl>
                                      </p:cBhvr>
                                      <p:to x="100000" y="80000"/>
                                    </p:animScale>
                                    <p:animScale>
                                      <p:cBhvr>
                                        <p:cTn id="215" dur="83" decel="50000">
                                          <p:stCondLst>
                                            <p:cond delay="669"/>
                                          </p:stCondLst>
                                        </p:cTn>
                                        <p:tgtEl>
                                          <p:spTgt spid="3">
                                            <p:txEl>
                                              <p:pRg st="11" end="11"/>
                                            </p:txEl>
                                          </p:spTgt>
                                        </p:tgtEl>
                                      </p:cBhvr>
                                      <p:to x="100000" y="100000"/>
                                    </p:animScale>
                                    <p:animScale>
                                      <p:cBhvr>
                                        <p:cTn id="216" dur="13">
                                          <p:stCondLst>
                                            <p:cond delay="821"/>
                                          </p:stCondLst>
                                        </p:cTn>
                                        <p:tgtEl>
                                          <p:spTgt spid="3">
                                            <p:txEl>
                                              <p:pRg st="11" end="11"/>
                                            </p:txEl>
                                          </p:spTgt>
                                        </p:tgtEl>
                                      </p:cBhvr>
                                      <p:to x="100000" y="90000"/>
                                    </p:animScale>
                                    <p:animScale>
                                      <p:cBhvr>
                                        <p:cTn id="217" dur="83" decel="50000">
                                          <p:stCondLst>
                                            <p:cond delay="834"/>
                                          </p:stCondLst>
                                        </p:cTn>
                                        <p:tgtEl>
                                          <p:spTgt spid="3">
                                            <p:txEl>
                                              <p:pRg st="11" end="11"/>
                                            </p:txEl>
                                          </p:spTgt>
                                        </p:tgtEl>
                                      </p:cBhvr>
                                      <p:to x="100000" y="100000"/>
                                    </p:animScale>
                                    <p:animScale>
                                      <p:cBhvr>
                                        <p:cTn id="218" dur="13">
                                          <p:stCondLst>
                                            <p:cond delay="904"/>
                                          </p:stCondLst>
                                        </p:cTn>
                                        <p:tgtEl>
                                          <p:spTgt spid="3">
                                            <p:txEl>
                                              <p:pRg st="11" end="11"/>
                                            </p:txEl>
                                          </p:spTgt>
                                        </p:tgtEl>
                                      </p:cBhvr>
                                      <p:to x="100000" y="95000"/>
                                    </p:animScale>
                                    <p:animScale>
                                      <p:cBhvr>
                                        <p:cTn id="219" dur="83" decel="50000">
                                          <p:stCondLst>
                                            <p:cond delay="917"/>
                                          </p:stCondLst>
                                        </p:cTn>
                                        <p:tgtEl>
                                          <p:spTgt spid="3">
                                            <p:txEl>
                                              <p:pRg st="11" end="11"/>
                                            </p:txEl>
                                          </p:spTgt>
                                        </p:tgtEl>
                                      </p:cBhvr>
                                      <p:to x="100000" y="100000"/>
                                    </p:animScale>
                                  </p:childTnLst>
                                </p:cTn>
                              </p:par>
                            </p:childTnLst>
                          </p:cTn>
                        </p:par>
                        <p:par>
                          <p:cTn id="220" fill="hold">
                            <p:stCondLst>
                              <p:cond delay="13000"/>
                            </p:stCondLst>
                            <p:childTnLst>
                              <p:par>
                                <p:cTn id="221" presetID="26" presetClass="entr" presetSubtype="0" fill="hold" grpId="0" nodeType="afterEffect">
                                  <p:stCondLst>
                                    <p:cond delay="0"/>
                                  </p:stCondLst>
                                  <p:childTnLst>
                                    <p:set>
                                      <p:cBhvr>
                                        <p:cTn id="222" dur="1" fill="hold">
                                          <p:stCondLst>
                                            <p:cond delay="0"/>
                                          </p:stCondLst>
                                        </p:cTn>
                                        <p:tgtEl>
                                          <p:spTgt spid="3">
                                            <p:txEl>
                                              <p:pRg st="12" end="12"/>
                                            </p:txEl>
                                          </p:spTgt>
                                        </p:tgtEl>
                                        <p:attrNameLst>
                                          <p:attrName>style.visibility</p:attrName>
                                        </p:attrNameLst>
                                      </p:cBhvr>
                                      <p:to>
                                        <p:strVal val="visible"/>
                                      </p:to>
                                    </p:set>
                                    <p:animEffect transition="in" filter="wipe(down)">
                                      <p:cBhvr>
                                        <p:cTn id="223" dur="290">
                                          <p:stCondLst>
                                            <p:cond delay="0"/>
                                          </p:stCondLst>
                                        </p:cTn>
                                        <p:tgtEl>
                                          <p:spTgt spid="3">
                                            <p:txEl>
                                              <p:pRg st="12" end="12"/>
                                            </p:txEl>
                                          </p:spTgt>
                                        </p:tgtEl>
                                      </p:cBhvr>
                                    </p:animEffect>
                                    <p:anim calcmode="lin" valueType="num">
                                      <p:cBhvr>
                                        <p:cTn id="224" dur="911"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25" dur="332"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26" dur="332" tmFilter="0, 0; 0.125,0.2665; 0.25,0.4; 0.375,0.465; 0.5,0.5;  0.625,0.535; 0.75,0.6; 0.875,0.7335; 1,1">
                                          <p:stCondLst>
                                            <p:cond delay="332"/>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27" dur="166" tmFilter="0, 0; 0.125,0.2665; 0.25,0.4; 0.375,0.465; 0.5,0.5;  0.625,0.535; 0.75,0.6; 0.875,0.7335; 1,1">
                                          <p:stCondLst>
                                            <p:cond delay="662"/>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28" dur="82" tmFilter="0, 0; 0.125,0.2665; 0.25,0.4; 0.375,0.465; 0.5,0.5;  0.625,0.535; 0.75,0.6; 0.875,0.7335; 1,1">
                                          <p:stCondLst>
                                            <p:cond delay="828"/>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29" dur="13">
                                          <p:stCondLst>
                                            <p:cond delay="325"/>
                                          </p:stCondLst>
                                        </p:cTn>
                                        <p:tgtEl>
                                          <p:spTgt spid="3">
                                            <p:txEl>
                                              <p:pRg st="12" end="12"/>
                                            </p:txEl>
                                          </p:spTgt>
                                        </p:tgtEl>
                                      </p:cBhvr>
                                      <p:to x="100000" y="60000"/>
                                    </p:animScale>
                                    <p:animScale>
                                      <p:cBhvr>
                                        <p:cTn id="230" dur="83" decel="50000">
                                          <p:stCondLst>
                                            <p:cond delay="338"/>
                                          </p:stCondLst>
                                        </p:cTn>
                                        <p:tgtEl>
                                          <p:spTgt spid="3">
                                            <p:txEl>
                                              <p:pRg st="12" end="12"/>
                                            </p:txEl>
                                          </p:spTgt>
                                        </p:tgtEl>
                                      </p:cBhvr>
                                      <p:to x="100000" y="100000"/>
                                    </p:animScale>
                                    <p:animScale>
                                      <p:cBhvr>
                                        <p:cTn id="231" dur="13">
                                          <p:stCondLst>
                                            <p:cond delay="656"/>
                                          </p:stCondLst>
                                        </p:cTn>
                                        <p:tgtEl>
                                          <p:spTgt spid="3">
                                            <p:txEl>
                                              <p:pRg st="12" end="12"/>
                                            </p:txEl>
                                          </p:spTgt>
                                        </p:tgtEl>
                                      </p:cBhvr>
                                      <p:to x="100000" y="80000"/>
                                    </p:animScale>
                                    <p:animScale>
                                      <p:cBhvr>
                                        <p:cTn id="232" dur="83" decel="50000">
                                          <p:stCondLst>
                                            <p:cond delay="669"/>
                                          </p:stCondLst>
                                        </p:cTn>
                                        <p:tgtEl>
                                          <p:spTgt spid="3">
                                            <p:txEl>
                                              <p:pRg st="12" end="12"/>
                                            </p:txEl>
                                          </p:spTgt>
                                        </p:tgtEl>
                                      </p:cBhvr>
                                      <p:to x="100000" y="100000"/>
                                    </p:animScale>
                                    <p:animScale>
                                      <p:cBhvr>
                                        <p:cTn id="233" dur="13">
                                          <p:stCondLst>
                                            <p:cond delay="821"/>
                                          </p:stCondLst>
                                        </p:cTn>
                                        <p:tgtEl>
                                          <p:spTgt spid="3">
                                            <p:txEl>
                                              <p:pRg st="12" end="12"/>
                                            </p:txEl>
                                          </p:spTgt>
                                        </p:tgtEl>
                                      </p:cBhvr>
                                      <p:to x="100000" y="90000"/>
                                    </p:animScale>
                                    <p:animScale>
                                      <p:cBhvr>
                                        <p:cTn id="234" dur="83" decel="50000">
                                          <p:stCondLst>
                                            <p:cond delay="834"/>
                                          </p:stCondLst>
                                        </p:cTn>
                                        <p:tgtEl>
                                          <p:spTgt spid="3">
                                            <p:txEl>
                                              <p:pRg st="12" end="12"/>
                                            </p:txEl>
                                          </p:spTgt>
                                        </p:tgtEl>
                                      </p:cBhvr>
                                      <p:to x="100000" y="100000"/>
                                    </p:animScale>
                                    <p:animScale>
                                      <p:cBhvr>
                                        <p:cTn id="235" dur="13">
                                          <p:stCondLst>
                                            <p:cond delay="904"/>
                                          </p:stCondLst>
                                        </p:cTn>
                                        <p:tgtEl>
                                          <p:spTgt spid="3">
                                            <p:txEl>
                                              <p:pRg st="12" end="12"/>
                                            </p:txEl>
                                          </p:spTgt>
                                        </p:tgtEl>
                                      </p:cBhvr>
                                      <p:to x="100000" y="95000"/>
                                    </p:animScale>
                                    <p:animScale>
                                      <p:cBhvr>
                                        <p:cTn id="236" dur="83" decel="50000">
                                          <p:stCondLst>
                                            <p:cond delay="917"/>
                                          </p:stCondLst>
                                        </p:cTn>
                                        <p:tgtEl>
                                          <p:spTgt spid="3">
                                            <p:txEl>
                                              <p:pRg st="12" end="12"/>
                                            </p:txEl>
                                          </p:spTgt>
                                        </p:tgtEl>
                                      </p:cBhvr>
                                      <p:to x="100000" y="100000"/>
                                    </p:animScale>
                                  </p:childTnLst>
                                </p:cTn>
                              </p:par>
                            </p:childTnLst>
                          </p:cTn>
                        </p:par>
                        <p:par>
                          <p:cTn id="237" fill="hold">
                            <p:stCondLst>
                              <p:cond delay="14000"/>
                            </p:stCondLst>
                            <p:childTnLst>
                              <p:par>
                                <p:cTn id="238" presetID="26" presetClass="entr" presetSubtype="0" fill="hold" grpId="0" nodeType="afterEffect">
                                  <p:stCondLst>
                                    <p:cond delay="0"/>
                                  </p:stCondLst>
                                  <p:childTnLst>
                                    <p:set>
                                      <p:cBhvr>
                                        <p:cTn id="239" dur="1" fill="hold">
                                          <p:stCondLst>
                                            <p:cond delay="0"/>
                                          </p:stCondLst>
                                        </p:cTn>
                                        <p:tgtEl>
                                          <p:spTgt spid="3">
                                            <p:txEl>
                                              <p:pRg st="13" end="13"/>
                                            </p:txEl>
                                          </p:spTgt>
                                        </p:tgtEl>
                                        <p:attrNameLst>
                                          <p:attrName>style.visibility</p:attrName>
                                        </p:attrNameLst>
                                      </p:cBhvr>
                                      <p:to>
                                        <p:strVal val="visible"/>
                                      </p:to>
                                    </p:set>
                                    <p:animEffect transition="in" filter="wipe(down)">
                                      <p:cBhvr>
                                        <p:cTn id="240" dur="290">
                                          <p:stCondLst>
                                            <p:cond delay="0"/>
                                          </p:stCondLst>
                                        </p:cTn>
                                        <p:tgtEl>
                                          <p:spTgt spid="3">
                                            <p:txEl>
                                              <p:pRg st="13" end="13"/>
                                            </p:txEl>
                                          </p:spTgt>
                                        </p:tgtEl>
                                      </p:cBhvr>
                                    </p:animEffect>
                                    <p:anim calcmode="lin" valueType="num">
                                      <p:cBhvr>
                                        <p:cTn id="241" dur="911"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42" dur="332"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43" dur="332" tmFilter="0, 0; 0.125,0.2665; 0.25,0.4; 0.375,0.465; 0.5,0.5;  0.625,0.535; 0.75,0.6; 0.875,0.7335; 1,1">
                                          <p:stCondLst>
                                            <p:cond delay="332"/>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44" dur="166" tmFilter="0, 0; 0.125,0.2665; 0.25,0.4; 0.375,0.465; 0.5,0.5;  0.625,0.535; 0.75,0.6; 0.875,0.7335; 1,1">
                                          <p:stCondLst>
                                            <p:cond delay="662"/>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45" dur="82" tmFilter="0, 0; 0.125,0.2665; 0.25,0.4; 0.375,0.465; 0.5,0.5;  0.625,0.535; 0.75,0.6; 0.875,0.7335; 1,1">
                                          <p:stCondLst>
                                            <p:cond delay="828"/>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46" dur="13">
                                          <p:stCondLst>
                                            <p:cond delay="325"/>
                                          </p:stCondLst>
                                        </p:cTn>
                                        <p:tgtEl>
                                          <p:spTgt spid="3">
                                            <p:txEl>
                                              <p:pRg st="13" end="13"/>
                                            </p:txEl>
                                          </p:spTgt>
                                        </p:tgtEl>
                                      </p:cBhvr>
                                      <p:to x="100000" y="60000"/>
                                    </p:animScale>
                                    <p:animScale>
                                      <p:cBhvr>
                                        <p:cTn id="247" dur="83" decel="50000">
                                          <p:stCondLst>
                                            <p:cond delay="338"/>
                                          </p:stCondLst>
                                        </p:cTn>
                                        <p:tgtEl>
                                          <p:spTgt spid="3">
                                            <p:txEl>
                                              <p:pRg st="13" end="13"/>
                                            </p:txEl>
                                          </p:spTgt>
                                        </p:tgtEl>
                                      </p:cBhvr>
                                      <p:to x="100000" y="100000"/>
                                    </p:animScale>
                                    <p:animScale>
                                      <p:cBhvr>
                                        <p:cTn id="248" dur="13">
                                          <p:stCondLst>
                                            <p:cond delay="656"/>
                                          </p:stCondLst>
                                        </p:cTn>
                                        <p:tgtEl>
                                          <p:spTgt spid="3">
                                            <p:txEl>
                                              <p:pRg st="13" end="13"/>
                                            </p:txEl>
                                          </p:spTgt>
                                        </p:tgtEl>
                                      </p:cBhvr>
                                      <p:to x="100000" y="80000"/>
                                    </p:animScale>
                                    <p:animScale>
                                      <p:cBhvr>
                                        <p:cTn id="249" dur="83" decel="50000">
                                          <p:stCondLst>
                                            <p:cond delay="669"/>
                                          </p:stCondLst>
                                        </p:cTn>
                                        <p:tgtEl>
                                          <p:spTgt spid="3">
                                            <p:txEl>
                                              <p:pRg st="13" end="13"/>
                                            </p:txEl>
                                          </p:spTgt>
                                        </p:tgtEl>
                                      </p:cBhvr>
                                      <p:to x="100000" y="100000"/>
                                    </p:animScale>
                                    <p:animScale>
                                      <p:cBhvr>
                                        <p:cTn id="250" dur="13">
                                          <p:stCondLst>
                                            <p:cond delay="821"/>
                                          </p:stCondLst>
                                        </p:cTn>
                                        <p:tgtEl>
                                          <p:spTgt spid="3">
                                            <p:txEl>
                                              <p:pRg st="13" end="13"/>
                                            </p:txEl>
                                          </p:spTgt>
                                        </p:tgtEl>
                                      </p:cBhvr>
                                      <p:to x="100000" y="90000"/>
                                    </p:animScale>
                                    <p:animScale>
                                      <p:cBhvr>
                                        <p:cTn id="251" dur="83" decel="50000">
                                          <p:stCondLst>
                                            <p:cond delay="834"/>
                                          </p:stCondLst>
                                        </p:cTn>
                                        <p:tgtEl>
                                          <p:spTgt spid="3">
                                            <p:txEl>
                                              <p:pRg st="13" end="13"/>
                                            </p:txEl>
                                          </p:spTgt>
                                        </p:tgtEl>
                                      </p:cBhvr>
                                      <p:to x="100000" y="100000"/>
                                    </p:animScale>
                                    <p:animScale>
                                      <p:cBhvr>
                                        <p:cTn id="252" dur="13">
                                          <p:stCondLst>
                                            <p:cond delay="904"/>
                                          </p:stCondLst>
                                        </p:cTn>
                                        <p:tgtEl>
                                          <p:spTgt spid="3">
                                            <p:txEl>
                                              <p:pRg st="13" end="13"/>
                                            </p:txEl>
                                          </p:spTgt>
                                        </p:tgtEl>
                                      </p:cBhvr>
                                      <p:to x="100000" y="95000"/>
                                    </p:animScale>
                                    <p:animScale>
                                      <p:cBhvr>
                                        <p:cTn id="253" dur="83" decel="50000">
                                          <p:stCondLst>
                                            <p:cond delay="917"/>
                                          </p:stCondLst>
                                        </p:cTn>
                                        <p:tgtEl>
                                          <p:spTgt spid="3">
                                            <p:txEl>
                                              <p:pRg st="13" end="13"/>
                                            </p:txEl>
                                          </p:spTgt>
                                        </p:tgtEl>
                                      </p:cBhvr>
                                      <p:to x="100000" y="100000"/>
                                    </p:animScale>
                                  </p:childTnLst>
                                </p:cTn>
                              </p:par>
                            </p:childTnLst>
                          </p:cTn>
                        </p:par>
                        <p:par>
                          <p:cTn id="254" fill="hold">
                            <p:stCondLst>
                              <p:cond delay="15000"/>
                            </p:stCondLst>
                            <p:childTnLst>
                              <p:par>
                                <p:cTn id="255" presetID="26" presetClass="entr" presetSubtype="0" fill="hold" grpId="0" nodeType="afterEffect">
                                  <p:stCondLst>
                                    <p:cond delay="0"/>
                                  </p:stCondLst>
                                  <p:childTnLst>
                                    <p:set>
                                      <p:cBhvr>
                                        <p:cTn id="256" dur="1" fill="hold">
                                          <p:stCondLst>
                                            <p:cond delay="0"/>
                                          </p:stCondLst>
                                        </p:cTn>
                                        <p:tgtEl>
                                          <p:spTgt spid="3">
                                            <p:txEl>
                                              <p:pRg st="14" end="14"/>
                                            </p:txEl>
                                          </p:spTgt>
                                        </p:tgtEl>
                                        <p:attrNameLst>
                                          <p:attrName>style.visibility</p:attrName>
                                        </p:attrNameLst>
                                      </p:cBhvr>
                                      <p:to>
                                        <p:strVal val="visible"/>
                                      </p:to>
                                    </p:set>
                                    <p:animEffect transition="in" filter="wipe(down)">
                                      <p:cBhvr>
                                        <p:cTn id="257" dur="290">
                                          <p:stCondLst>
                                            <p:cond delay="0"/>
                                          </p:stCondLst>
                                        </p:cTn>
                                        <p:tgtEl>
                                          <p:spTgt spid="3">
                                            <p:txEl>
                                              <p:pRg st="14" end="14"/>
                                            </p:txEl>
                                          </p:spTgt>
                                        </p:tgtEl>
                                      </p:cBhvr>
                                    </p:animEffect>
                                    <p:anim calcmode="lin" valueType="num">
                                      <p:cBhvr>
                                        <p:cTn id="258" dur="911" tmFilter="0,0; 0.14,0.36; 0.43,0.73; 0.71,0.91; 1.0,1.0">
                                          <p:stCondLst>
                                            <p:cond delay="0"/>
                                          </p:stCondLst>
                                        </p:cTn>
                                        <p:tgtEl>
                                          <p:spTgt spid="3">
                                            <p:txEl>
                                              <p:pRg st="14" end="14"/>
                                            </p:txEl>
                                          </p:spTgt>
                                        </p:tgtEl>
                                        <p:attrNameLst>
                                          <p:attrName>ppt_x</p:attrName>
                                        </p:attrNameLst>
                                      </p:cBhvr>
                                      <p:tavLst>
                                        <p:tav tm="0">
                                          <p:val>
                                            <p:strVal val="#ppt_x-0.25"/>
                                          </p:val>
                                        </p:tav>
                                        <p:tav tm="100000">
                                          <p:val>
                                            <p:strVal val="#ppt_x"/>
                                          </p:val>
                                        </p:tav>
                                      </p:tavLst>
                                    </p:anim>
                                    <p:anim calcmode="lin" valueType="num">
                                      <p:cBhvr>
                                        <p:cTn id="259" dur="332" tmFilter="0.0,0.0; 0.25,0.07; 0.50,0.2; 0.75,0.467; 1.0,1.0">
                                          <p:stCondLst>
                                            <p:cond delay="0"/>
                                          </p:stCondLst>
                                        </p:cTn>
                                        <p:tgtEl>
                                          <p:spTgt spid="3">
                                            <p:txEl>
                                              <p:pRg st="14" end="14"/>
                                            </p:txEl>
                                          </p:spTgt>
                                        </p:tgtEl>
                                        <p:attrNameLst>
                                          <p:attrName>ppt_y</p:attrName>
                                        </p:attrNameLst>
                                      </p:cBhvr>
                                      <p:tavLst>
                                        <p:tav tm="0" fmla="#ppt_y-sin(pi*$)/3">
                                          <p:val>
                                            <p:fltVal val="0.5"/>
                                          </p:val>
                                        </p:tav>
                                        <p:tav tm="100000">
                                          <p:val>
                                            <p:fltVal val="1"/>
                                          </p:val>
                                        </p:tav>
                                      </p:tavLst>
                                    </p:anim>
                                    <p:anim calcmode="lin" valueType="num">
                                      <p:cBhvr>
                                        <p:cTn id="260" dur="332" tmFilter="0, 0; 0.125,0.2665; 0.25,0.4; 0.375,0.465; 0.5,0.5;  0.625,0.535; 0.75,0.6; 0.875,0.7335; 1,1">
                                          <p:stCondLst>
                                            <p:cond delay="332"/>
                                          </p:stCondLst>
                                        </p:cTn>
                                        <p:tgtEl>
                                          <p:spTgt spid="3">
                                            <p:txEl>
                                              <p:pRg st="14" end="14"/>
                                            </p:txEl>
                                          </p:spTgt>
                                        </p:tgtEl>
                                        <p:attrNameLst>
                                          <p:attrName>ppt_y</p:attrName>
                                        </p:attrNameLst>
                                      </p:cBhvr>
                                      <p:tavLst>
                                        <p:tav tm="0" fmla="#ppt_y-sin(pi*$)/9">
                                          <p:val>
                                            <p:fltVal val="0"/>
                                          </p:val>
                                        </p:tav>
                                        <p:tav tm="100000">
                                          <p:val>
                                            <p:fltVal val="1"/>
                                          </p:val>
                                        </p:tav>
                                      </p:tavLst>
                                    </p:anim>
                                    <p:anim calcmode="lin" valueType="num">
                                      <p:cBhvr>
                                        <p:cTn id="261" dur="166" tmFilter="0, 0; 0.125,0.2665; 0.25,0.4; 0.375,0.465; 0.5,0.5;  0.625,0.535; 0.75,0.6; 0.875,0.7335; 1,1">
                                          <p:stCondLst>
                                            <p:cond delay="662"/>
                                          </p:stCondLst>
                                        </p:cTn>
                                        <p:tgtEl>
                                          <p:spTgt spid="3">
                                            <p:txEl>
                                              <p:pRg st="14" end="14"/>
                                            </p:txEl>
                                          </p:spTgt>
                                        </p:tgtEl>
                                        <p:attrNameLst>
                                          <p:attrName>ppt_y</p:attrName>
                                        </p:attrNameLst>
                                      </p:cBhvr>
                                      <p:tavLst>
                                        <p:tav tm="0" fmla="#ppt_y-sin(pi*$)/27">
                                          <p:val>
                                            <p:fltVal val="0"/>
                                          </p:val>
                                        </p:tav>
                                        <p:tav tm="100000">
                                          <p:val>
                                            <p:fltVal val="1"/>
                                          </p:val>
                                        </p:tav>
                                      </p:tavLst>
                                    </p:anim>
                                    <p:anim calcmode="lin" valueType="num">
                                      <p:cBhvr>
                                        <p:cTn id="262" dur="82" tmFilter="0, 0; 0.125,0.2665; 0.25,0.4; 0.375,0.465; 0.5,0.5;  0.625,0.535; 0.75,0.6; 0.875,0.7335; 1,1">
                                          <p:stCondLst>
                                            <p:cond delay="828"/>
                                          </p:stCondLst>
                                        </p:cTn>
                                        <p:tgtEl>
                                          <p:spTgt spid="3">
                                            <p:txEl>
                                              <p:pRg st="14" end="14"/>
                                            </p:txEl>
                                          </p:spTgt>
                                        </p:tgtEl>
                                        <p:attrNameLst>
                                          <p:attrName>ppt_y</p:attrName>
                                        </p:attrNameLst>
                                      </p:cBhvr>
                                      <p:tavLst>
                                        <p:tav tm="0" fmla="#ppt_y-sin(pi*$)/81">
                                          <p:val>
                                            <p:fltVal val="0"/>
                                          </p:val>
                                        </p:tav>
                                        <p:tav tm="100000">
                                          <p:val>
                                            <p:fltVal val="1"/>
                                          </p:val>
                                        </p:tav>
                                      </p:tavLst>
                                    </p:anim>
                                    <p:animScale>
                                      <p:cBhvr>
                                        <p:cTn id="263" dur="13">
                                          <p:stCondLst>
                                            <p:cond delay="325"/>
                                          </p:stCondLst>
                                        </p:cTn>
                                        <p:tgtEl>
                                          <p:spTgt spid="3">
                                            <p:txEl>
                                              <p:pRg st="14" end="14"/>
                                            </p:txEl>
                                          </p:spTgt>
                                        </p:tgtEl>
                                      </p:cBhvr>
                                      <p:to x="100000" y="60000"/>
                                    </p:animScale>
                                    <p:animScale>
                                      <p:cBhvr>
                                        <p:cTn id="264" dur="83" decel="50000">
                                          <p:stCondLst>
                                            <p:cond delay="338"/>
                                          </p:stCondLst>
                                        </p:cTn>
                                        <p:tgtEl>
                                          <p:spTgt spid="3">
                                            <p:txEl>
                                              <p:pRg st="14" end="14"/>
                                            </p:txEl>
                                          </p:spTgt>
                                        </p:tgtEl>
                                      </p:cBhvr>
                                      <p:to x="100000" y="100000"/>
                                    </p:animScale>
                                    <p:animScale>
                                      <p:cBhvr>
                                        <p:cTn id="265" dur="13">
                                          <p:stCondLst>
                                            <p:cond delay="656"/>
                                          </p:stCondLst>
                                        </p:cTn>
                                        <p:tgtEl>
                                          <p:spTgt spid="3">
                                            <p:txEl>
                                              <p:pRg st="14" end="14"/>
                                            </p:txEl>
                                          </p:spTgt>
                                        </p:tgtEl>
                                      </p:cBhvr>
                                      <p:to x="100000" y="80000"/>
                                    </p:animScale>
                                    <p:animScale>
                                      <p:cBhvr>
                                        <p:cTn id="266" dur="83" decel="50000">
                                          <p:stCondLst>
                                            <p:cond delay="669"/>
                                          </p:stCondLst>
                                        </p:cTn>
                                        <p:tgtEl>
                                          <p:spTgt spid="3">
                                            <p:txEl>
                                              <p:pRg st="14" end="14"/>
                                            </p:txEl>
                                          </p:spTgt>
                                        </p:tgtEl>
                                      </p:cBhvr>
                                      <p:to x="100000" y="100000"/>
                                    </p:animScale>
                                    <p:animScale>
                                      <p:cBhvr>
                                        <p:cTn id="267" dur="13">
                                          <p:stCondLst>
                                            <p:cond delay="821"/>
                                          </p:stCondLst>
                                        </p:cTn>
                                        <p:tgtEl>
                                          <p:spTgt spid="3">
                                            <p:txEl>
                                              <p:pRg st="14" end="14"/>
                                            </p:txEl>
                                          </p:spTgt>
                                        </p:tgtEl>
                                      </p:cBhvr>
                                      <p:to x="100000" y="90000"/>
                                    </p:animScale>
                                    <p:animScale>
                                      <p:cBhvr>
                                        <p:cTn id="268" dur="83" decel="50000">
                                          <p:stCondLst>
                                            <p:cond delay="834"/>
                                          </p:stCondLst>
                                        </p:cTn>
                                        <p:tgtEl>
                                          <p:spTgt spid="3">
                                            <p:txEl>
                                              <p:pRg st="14" end="14"/>
                                            </p:txEl>
                                          </p:spTgt>
                                        </p:tgtEl>
                                      </p:cBhvr>
                                      <p:to x="100000" y="100000"/>
                                    </p:animScale>
                                    <p:animScale>
                                      <p:cBhvr>
                                        <p:cTn id="269" dur="13">
                                          <p:stCondLst>
                                            <p:cond delay="904"/>
                                          </p:stCondLst>
                                        </p:cTn>
                                        <p:tgtEl>
                                          <p:spTgt spid="3">
                                            <p:txEl>
                                              <p:pRg st="14" end="14"/>
                                            </p:txEl>
                                          </p:spTgt>
                                        </p:tgtEl>
                                      </p:cBhvr>
                                      <p:to x="100000" y="95000"/>
                                    </p:animScale>
                                    <p:animScale>
                                      <p:cBhvr>
                                        <p:cTn id="270" dur="83" decel="50000">
                                          <p:stCondLst>
                                            <p:cond delay="917"/>
                                          </p:stCondLst>
                                        </p:cTn>
                                        <p:tgtEl>
                                          <p:spTgt spid="3">
                                            <p:txEl>
                                              <p:pRg st="14" end="14"/>
                                            </p:txEl>
                                          </p:spTgt>
                                        </p:tgtEl>
                                      </p:cBhvr>
                                      <p:to x="100000" y="100000"/>
                                    </p:animScale>
                                  </p:childTnLst>
                                </p:cTn>
                              </p:par>
                            </p:childTnLst>
                          </p:cTn>
                        </p:par>
                        <p:par>
                          <p:cTn id="271" fill="hold">
                            <p:stCondLst>
                              <p:cond delay="16000"/>
                            </p:stCondLst>
                            <p:childTnLst>
                              <p:par>
                                <p:cTn id="272" presetID="26" presetClass="entr" presetSubtype="0" fill="hold" grpId="0" nodeType="afterEffect">
                                  <p:stCondLst>
                                    <p:cond delay="0"/>
                                  </p:stCondLst>
                                  <p:childTnLst>
                                    <p:set>
                                      <p:cBhvr>
                                        <p:cTn id="273" dur="1" fill="hold">
                                          <p:stCondLst>
                                            <p:cond delay="0"/>
                                          </p:stCondLst>
                                        </p:cTn>
                                        <p:tgtEl>
                                          <p:spTgt spid="3">
                                            <p:txEl>
                                              <p:pRg st="15" end="15"/>
                                            </p:txEl>
                                          </p:spTgt>
                                        </p:tgtEl>
                                        <p:attrNameLst>
                                          <p:attrName>style.visibility</p:attrName>
                                        </p:attrNameLst>
                                      </p:cBhvr>
                                      <p:to>
                                        <p:strVal val="visible"/>
                                      </p:to>
                                    </p:set>
                                    <p:animEffect transition="in" filter="wipe(down)">
                                      <p:cBhvr>
                                        <p:cTn id="274" dur="290">
                                          <p:stCondLst>
                                            <p:cond delay="0"/>
                                          </p:stCondLst>
                                        </p:cTn>
                                        <p:tgtEl>
                                          <p:spTgt spid="3">
                                            <p:txEl>
                                              <p:pRg st="15" end="15"/>
                                            </p:txEl>
                                          </p:spTgt>
                                        </p:tgtEl>
                                      </p:cBhvr>
                                    </p:animEffect>
                                    <p:anim calcmode="lin" valueType="num">
                                      <p:cBhvr>
                                        <p:cTn id="275" dur="911" tmFilter="0,0; 0.14,0.36; 0.43,0.73; 0.71,0.91; 1.0,1.0">
                                          <p:stCondLst>
                                            <p:cond delay="0"/>
                                          </p:stCondLst>
                                        </p:cTn>
                                        <p:tgtEl>
                                          <p:spTgt spid="3">
                                            <p:txEl>
                                              <p:pRg st="15" end="15"/>
                                            </p:txEl>
                                          </p:spTgt>
                                        </p:tgtEl>
                                        <p:attrNameLst>
                                          <p:attrName>ppt_x</p:attrName>
                                        </p:attrNameLst>
                                      </p:cBhvr>
                                      <p:tavLst>
                                        <p:tav tm="0">
                                          <p:val>
                                            <p:strVal val="#ppt_x-0.25"/>
                                          </p:val>
                                        </p:tav>
                                        <p:tav tm="100000">
                                          <p:val>
                                            <p:strVal val="#ppt_x"/>
                                          </p:val>
                                        </p:tav>
                                      </p:tavLst>
                                    </p:anim>
                                    <p:anim calcmode="lin" valueType="num">
                                      <p:cBhvr>
                                        <p:cTn id="276" dur="332" tmFilter="0.0,0.0; 0.25,0.07; 0.50,0.2; 0.75,0.467; 1.0,1.0">
                                          <p:stCondLst>
                                            <p:cond delay="0"/>
                                          </p:stCondLst>
                                        </p:cTn>
                                        <p:tgtEl>
                                          <p:spTgt spid="3">
                                            <p:txEl>
                                              <p:pRg st="15" end="15"/>
                                            </p:txEl>
                                          </p:spTgt>
                                        </p:tgtEl>
                                        <p:attrNameLst>
                                          <p:attrName>ppt_y</p:attrName>
                                        </p:attrNameLst>
                                      </p:cBhvr>
                                      <p:tavLst>
                                        <p:tav tm="0" fmla="#ppt_y-sin(pi*$)/3">
                                          <p:val>
                                            <p:fltVal val="0.5"/>
                                          </p:val>
                                        </p:tav>
                                        <p:tav tm="100000">
                                          <p:val>
                                            <p:fltVal val="1"/>
                                          </p:val>
                                        </p:tav>
                                      </p:tavLst>
                                    </p:anim>
                                    <p:anim calcmode="lin" valueType="num">
                                      <p:cBhvr>
                                        <p:cTn id="277" dur="332" tmFilter="0, 0; 0.125,0.2665; 0.25,0.4; 0.375,0.465; 0.5,0.5;  0.625,0.535; 0.75,0.6; 0.875,0.7335; 1,1">
                                          <p:stCondLst>
                                            <p:cond delay="332"/>
                                          </p:stCondLst>
                                        </p:cTn>
                                        <p:tgtEl>
                                          <p:spTgt spid="3">
                                            <p:txEl>
                                              <p:pRg st="15" end="15"/>
                                            </p:txEl>
                                          </p:spTgt>
                                        </p:tgtEl>
                                        <p:attrNameLst>
                                          <p:attrName>ppt_y</p:attrName>
                                        </p:attrNameLst>
                                      </p:cBhvr>
                                      <p:tavLst>
                                        <p:tav tm="0" fmla="#ppt_y-sin(pi*$)/9">
                                          <p:val>
                                            <p:fltVal val="0"/>
                                          </p:val>
                                        </p:tav>
                                        <p:tav tm="100000">
                                          <p:val>
                                            <p:fltVal val="1"/>
                                          </p:val>
                                        </p:tav>
                                      </p:tavLst>
                                    </p:anim>
                                    <p:anim calcmode="lin" valueType="num">
                                      <p:cBhvr>
                                        <p:cTn id="278" dur="166" tmFilter="0, 0; 0.125,0.2665; 0.25,0.4; 0.375,0.465; 0.5,0.5;  0.625,0.535; 0.75,0.6; 0.875,0.7335; 1,1">
                                          <p:stCondLst>
                                            <p:cond delay="662"/>
                                          </p:stCondLst>
                                        </p:cTn>
                                        <p:tgtEl>
                                          <p:spTgt spid="3">
                                            <p:txEl>
                                              <p:pRg st="15" end="15"/>
                                            </p:txEl>
                                          </p:spTgt>
                                        </p:tgtEl>
                                        <p:attrNameLst>
                                          <p:attrName>ppt_y</p:attrName>
                                        </p:attrNameLst>
                                      </p:cBhvr>
                                      <p:tavLst>
                                        <p:tav tm="0" fmla="#ppt_y-sin(pi*$)/27">
                                          <p:val>
                                            <p:fltVal val="0"/>
                                          </p:val>
                                        </p:tav>
                                        <p:tav tm="100000">
                                          <p:val>
                                            <p:fltVal val="1"/>
                                          </p:val>
                                        </p:tav>
                                      </p:tavLst>
                                    </p:anim>
                                    <p:anim calcmode="lin" valueType="num">
                                      <p:cBhvr>
                                        <p:cTn id="279" dur="82" tmFilter="0, 0; 0.125,0.2665; 0.25,0.4; 0.375,0.465; 0.5,0.5;  0.625,0.535; 0.75,0.6; 0.875,0.7335; 1,1">
                                          <p:stCondLst>
                                            <p:cond delay="828"/>
                                          </p:stCondLst>
                                        </p:cTn>
                                        <p:tgtEl>
                                          <p:spTgt spid="3">
                                            <p:txEl>
                                              <p:pRg st="15" end="15"/>
                                            </p:txEl>
                                          </p:spTgt>
                                        </p:tgtEl>
                                        <p:attrNameLst>
                                          <p:attrName>ppt_y</p:attrName>
                                        </p:attrNameLst>
                                      </p:cBhvr>
                                      <p:tavLst>
                                        <p:tav tm="0" fmla="#ppt_y-sin(pi*$)/81">
                                          <p:val>
                                            <p:fltVal val="0"/>
                                          </p:val>
                                        </p:tav>
                                        <p:tav tm="100000">
                                          <p:val>
                                            <p:fltVal val="1"/>
                                          </p:val>
                                        </p:tav>
                                      </p:tavLst>
                                    </p:anim>
                                    <p:animScale>
                                      <p:cBhvr>
                                        <p:cTn id="280" dur="13">
                                          <p:stCondLst>
                                            <p:cond delay="325"/>
                                          </p:stCondLst>
                                        </p:cTn>
                                        <p:tgtEl>
                                          <p:spTgt spid="3">
                                            <p:txEl>
                                              <p:pRg st="15" end="15"/>
                                            </p:txEl>
                                          </p:spTgt>
                                        </p:tgtEl>
                                      </p:cBhvr>
                                      <p:to x="100000" y="60000"/>
                                    </p:animScale>
                                    <p:animScale>
                                      <p:cBhvr>
                                        <p:cTn id="281" dur="83" decel="50000">
                                          <p:stCondLst>
                                            <p:cond delay="338"/>
                                          </p:stCondLst>
                                        </p:cTn>
                                        <p:tgtEl>
                                          <p:spTgt spid="3">
                                            <p:txEl>
                                              <p:pRg st="15" end="15"/>
                                            </p:txEl>
                                          </p:spTgt>
                                        </p:tgtEl>
                                      </p:cBhvr>
                                      <p:to x="100000" y="100000"/>
                                    </p:animScale>
                                    <p:animScale>
                                      <p:cBhvr>
                                        <p:cTn id="282" dur="13">
                                          <p:stCondLst>
                                            <p:cond delay="656"/>
                                          </p:stCondLst>
                                        </p:cTn>
                                        <p:tgtEl>
                                          <p:spTgt spid="3">
                                            <p:txEl>
                                              <p:pRg st="15" end="15"/>
                                            </p:txEl>
                                          </p:spTgt>
                                        </p:tgtEl>
                                      </p:cBhvr>
                                      <p:to x="100000" y="80000"/>
                                    </p:animScale>
                                    <p:animScale>
                                      <p:cBhvr>
                                        <p:cTn id="283" dur="83" decel="50000">
                                          <p:stCondLst>
                                            <p:cond delay="669"/>
                                          </p:stCondLst>
                                        </p:cTn>
                                        <p:tgtEl>
                                          <p:spTgt spid="3">
                                            <p:txEl>
                                              <p:pRg st="15" end="15"/>
                                            </p:txEl>
                                          </p:spTgt>
                                        </p:tgtEl>
                                      </p:cBhvr>
                                      <p:to x="100000" y="100000"/>
                                    </p:animScale>
                                    <p:animScale>
                                      <p:cBhvr>
                                        <p:cTn id="284" dur="13">
                                          <p:stCondLst>
                                            <p:cond delay="821"/>
                                          </p:stCondLst>
                                        </p:cTn>
                                        <p:tgtEl>
                                          <p:spTgt spid="3">
                                            <p:txEl>
                                              <p:pRg st="15" end="15"/>
                                            </p:txEl>
                                          </p:spTgt>
                                        </p:tgtEl>
                                      </p:cBhvr>
                                      <p:to x="100000" y="90000"/>
                                    </p:animScale>
                                    <p:animScale>
                                      <p:cBhvr>
                                        <p:cTn id="285" dur="83" decel="50000">
                                          <p:stCondLst>
                                            <p:cond delay="834"/>
                                          </p:stCondLst>
                                        </p:cTn>
                                        <p:tgtEl>
                                          <p:spTgt spid="3">
                                            <p:txEl>
                                              <p:pRg st="15" end="15"/>
                                            </p:txEl>
                                          </p:spTgt>
                                        </p:tgtEl>
                                      </p:cBhvr>
                                      <p:to x="100000" y="100000"/>
                                    </p:animScale>
                                    <p:animScale>
                                      <p:cBhvr>
                                        <p:cTn id="286" dur="13">
                                          <p:stCondLst>
                                            <p:cond delay="904"/>
                                          </p:stCondLst>
                                        </p:cTn>
                                        <p:tgtEl>
                                          <p:spTgt spid="3">
                                            <p:txEl>
                                              <p:pRg st="15" end="15"/>
                                            </p:txEl>
                                          </p:spTgt>
                                        </p:tgtEl>
                                      </p:cBhvr>
                                      <p:to x="100000" y="95000"/>
                                    </p:animScale>
                                    <p:animScale>
                                      <p:cBhvr>
                                        <p:cTn id="287" dur="83" decel="50000">
                                          <p:stCondLst>
                                            <p:cond delay="917"/>
                                          </p:stCondLst>
                                        </p:cTn>
                                        <p:tgtEl>
                                          <p:spTgt spid="3">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atis_egitimi_Motivaston2.jpg"/>
          <p:cNvPicPr>
            <a:picLocks noChangeAspect="1"/>
          </p:cNvPicPr>
          <p:nvPr/>
        </p:nvPicPr>
        <p:blipFill>
          <a:blip r:embed="rId2" cstate="print"/>
          <a:stretch>
            <a:fillRect/>
          </a:stretch>
        </p:blipFill>
        <p:spPr>
          <a:xfrm>
            <a:off x="683568" y="185172"/>
            <a:ext cx="7519106" cy="3386110"/>
          </a:xfrm>
          <a:prstGeom prst="rect">
            <a:avLst/>
          </a:prstGeom>
        </p:spPr>
      </p:pic>
      <p:sp>
        <p:nvSpPr>
          <p:cNvPr id="2" name="Başlık 1"/>
          <p:cNvSpPr>
            <a:spLocks noGrp="1"/>
          </p:cNvSpPr>
          <p:nvPr>
            <p:ph type="title"/>
          </p:nvPr>
        </p:nvSpPr>
        <p:spPr>
          <a:xfrm>
            <a:off x="683568" y="3284984"/>
            <a:ext cx="7920880" cy="3240360"/>
          </a:xfrm>
        </p:spPr>
        <p:txBody>
          <a:bodyPr>
            <a:noAutofit/>
          </a:bodyPr>
          <a:lstStyle/>
          <a:p>
            <a:pPr algn="ctr"/>
            <a:r>
              <a:rPr lang="tr-TR" sz="3200" dirty="0">
                <a:solidFill>
                  <a:srgbClr val="FF0000"/>
                </a:solidFill>
              </a:rPr>
              <a:t>“Bazı şeyleri satın alamazsın; </a:t>
            </a:r>
            <a:br>
              <a:rPr lang="tr-TR" sz="3200" dirty="0">
                <a:solidFill>
                  <a:srgbClr val="FF0000"/>
                </a:solidFill>
              </a:rPr>
            </a:br>
            <a:r>
              <a:rPr lang="tr-TR" sz="3200" dirty="0">
                <a:solidFill>
                  <a:srgbClr val="FF0000"/>
                </a:solidFill>
              </a:rPr>
              <a:t>kazanman gerekir.</a:t>
            </a:r>
            <a:br>
              <a:rPr lang="tr-TR" sz="3200" dirty="0">
                <a:solidFill>
                  <a:srgbClr val="FF0000"/>
                </a:solidFill>
              </a:rPr>
            </a:br>
            <a:r>
              <a:rPr lang="tr-TR" sz="3200" dirty="0">
                <a:solidFill>
                  <a:srgbClr val="FF0000"/>
                </a:solidFill>
              </a:rPr>
              <a:t> Bazı şeyleri hemen kazanamazsın;</a:t>
            </a:r>
            <a:br>
              <a:rPr lang="tr-TR" sz="3200" dirty="0">
                <a:solidFill>
                  <a:srgbClr val="FF0000"/>
                </a:solidFill>
              </a:rPr>
            </a:br>
            <a:r>
              <a:rPr lang="tr-TR" sz="3200" dirty="0">
                <a:solidFill>
                  <a:srgbClr val="FF0000"/>
                </a:solidFill>
              </a:rPr>
              <a:t> uğruna çalışman ve yaşaman gerekir.”</a:t>
            </a:r>
          </a:p>
        </p:txBody>
      </p:sp>
      <p:sp>
        <p:nvSpPr>
          <p:cNvPr id="3" name="Veri Yer Tutucusu 2">
            <a:extLst>
              <a:ext uri="{FF2B5EF4-FFF2-40B4-BE49-F238E27FC236}">
                <a16:creationId xmlns:a16="http://schemas.microsoft.com/office/drawing/2014/main" id="{B91F744C-43C9-371A-E23B-3C0EE38D5C1E}"/>
              </a:ext>
            </a:extLst>
          </p:cNvPr>
          <p:cNvSpPr>
            <a:spLocks noGrp="1"/>
          </p:cNvSpPr>
          <p:nvPr>
            <p:ph type="dt" sz="half" idx="10"/>
          </p:nvPr>
        </p:nvSpPr>
        <p:spPr/>
        <p:txBody>
          <a:bodyPr/>
          <a:lstStyle/>
          <a:p>
            <a:fld id="{5878FB02-E7FE-464C-8ACE-E4AC1DCD0CED}" type="datetime8">
              <a:rPr lang="tr-TR" smtClean="0"/>
              <a:t>19.06.2023 12:30</a:t>
            </a:fld>
            <a:endParaRPr lang="tr-TR"/>
          </a:p>
        </p:txBody>
      </p:sp>
      <p:sp>
        <p:nvSpPr>
          <p:cNvPr id="5" name="Slayt Numarası Yer Tutucusu 4">
            <a:extLst>
              <a:ext uri="{FF2B5EF4-FFF2-40B4-BE49-F238E27FC236}">
                <a16:creationId xmlns:a16="http://schemas.microsoft.com/office/drawing/2014/main" id="{60CCEE63-3563-6841-0430-AD6A5C910DEA}"/>
              </a:ext>
            </a:extLst>
          </p:cNvPr>
          <p:cNvSpPr>
            <a:spLocks noGrp="1"/>
          </p:cNvSpPr>
          <p:nvPr>
            <p:ph type="sldNum" sz="quarter" idx="12"/>
          </p:nvPr>
        </p:nvSpPr>
        <p:spPr/>
        <p:txBody>
          <a:bodyPr/>
          <a:lstStyle/>
          <a:p>
            <a:fld id="{C56BB682-17DB-4D10-BB77-1BFF1DDE9014}" type="slidenum">
              <a:rPr lang="tr-TR" smtClean="0"/>
              <a:pPr/>
              <a:t>94</a:t>
            </a:fld>
            <a:endParaRPr lang="tr-TR"/>
          </a:p>
        </p:txBody>
      </p:sp>
    </p:spTree>
    <p:extLst>
      <p:ext uri="{BB962C8B-B14F-4D97-AF65-F5344CB8AC3E}">
        <p14:creationId xmlns:p14="http://schemas.microsoft.com/office/powerpoint/2010/main" val="228174322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from="(-#ppt_w/2)" to="(#ppt_x)" calcmode="lin" valueType="num">
                                      <p:cBhvr>
                                        <p:cTn id="16" dur="1800" fill="hold">
                                          <p:stCondLst>
                                            <p:cond delay="0"/>
                                          </p:stCondLst>
                                        </p:cTn>
                                        <p:tgtEl>
                                          <p:spTgt spid="4"/>
                                        </p:tgtEl>
                                        <p:attrNameLst>
                                          <p:attrName>ppt_x</p:attrName>
                                        </p:attrNameLst>
                                      </p:cBhvr>
                                    </p:anim>
                                    <p:anim from="0" to="-1.0" calcmode="lin" valueType="num">
                                      <p:cBhvr>
                                        <p:cTn id="17" dur="600" decel="50000" autoRev="1" fill="hold">
                                          <p:stCondLst>
                                            <p:cond delay="1800"/>
                                          </p:stCondLst>
                                        </p:cTn>
                                        <p:tgtEl>
                                          <p:spTgt spid="4"/>
                                        </p:tgtEl>
                                        <p:attrNameLst>
                                          <p:attrName>xshear</p:attrName>
                                        </p:attrNameLst>
                                      </p:cBhvr>
                                    </p:anim>
                                    <p:animScale>
                                      <p:cBhvr>
                                        <p:cTn id="18" dur="600" decel="100000" autoRev="1" fill="hold">
                                          <p:stCondLst>
                                            <p:cond delay="1800"/>
                                          </p:stCondLst>
                                        </p:cTn>
                                        <p:tgtEl>
                                          <p:spTgt spid="4"/>
                                        </p:tgtEl>
                                      </p:cBhvr>
                                      <p:from x="100000" y="100000"/>
                                      <p:to x="80000" y="100000"/>
                                    </p:animScale>
                                    <p:anim by="(#ppt_h/3+#ppt_w*0.1)" calcmode="lin" valueType="num">
                                      <p:cBhvr additive="sum">
                                        <p:cTn id="19" dur="600" decel="100000" autoRev="1" fill="hold">
                                          <p:stCondLst>
                                            <p:cond delay="18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672" y="926782"/>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Başlık 1"/>
          <p:cNvSpPr>
            <a:spLocks noGrp="1"/>
          </p:cNvSpPr>
          <p:nvPr>
            <p:ph type="title"/>
          </p:nvPr>
        </p:nvSpPr>
        <p:spPr>
          <a:xfrm>
            <a:off x="971600" y="926783"/>
            <a:ext cx="7272808" cy="523220"/>
          </a:xfrm>
        </p:spPr>
        <p:txBody>
          <a:bodyPr>
            <a:normAutofit fontScale="90000"/>
          </a:bodyPr>
          <a:lstStyle/>
          <a:p>
            <a:r>
              <a:rPr lang="tr-TR" dirty="0">
                <a:solidFill>
                  <a:srgbClr val="FF0000"/>
                </a:solidFill>
              </a:rPr>
              <a:t>Başarıya Nasıl Ulaşırız?</a:t>
            </a:r>
          </a:p>
        </p:txBody>
      </p:sp>
      <p:sp>
        <p:nvSpPr>
          <p:cNvPr id="3" name="İçerik Yer Tutucusu 2"/>
          <p:cNvSpPr>
            <a:spLocks noGrp="1"/>
          </p:cNvSpPr>
          <p:nvPr>
            <p:ph idx="1"/>
          </p:nvPr>
        </p:nvSpPr>
        <p:spPr/>
        <p:txBody>
          <a:bodyPr>
            <a:normAutofit/>
          </a:bodyPr>
          <a:lstStyle/>
          <a:p>
            <a:pPr marL="0" indent="0">
              <a:buNone/>
            </a:pPr>
            <a:r>
              <a:rPr lang="tr-TR" sz="3600" dirty="0"/>
              <a:t>Hayatımızdaki başarıları; sevdiğimiz şeyler </a:t>
            </a:r>
            <a:r>
              <a:rPr lang="tr-TR" sz="3600" dirty="0">
                <a:solidFill>
                  <a:srgbClr val="FF0000"/>
                </a:solidFill>
              </a:rPr>
              <a:t>(</a:t>
            </a:r>
            <a:r>
              <a:rPr lang="tr-TR" sz="3600" dirty="0" err="1">
                <a:solidFill>
                  <a:srgbClr val="FF0000"/>
                </a:solidFill>
              </a:rPr>
              <a:t>tv</a:t>
            </a:r>
            <a:r>
              <a:rPr lang="tr-TR" sz="3600" dirty="0">
                <a:solidFill>
                  <a:srgbClr val="FF0000"/>
                </a:solidFill>
              </a:rPr>
              <a:t> izlemek, telefonla oynamak vb.) </a:t>
            </a:r>
            <a:r>
              <a:rPr lang="tr-TR" sz="3600" dirty="0"/>
              <a:t>karşısındaki tutumuzla değil, sevmesek de yapmamız gereken şeyler </a:t>
            </a:r>
            <a:r>
              <a:rPr lang="tr-TR" sz="3600" dirty="0">
                <a:solidFill>
                  <a:srgbClr val="FF0000"/>
                </a:solidFill>
              </a:rPr>
              <a:t>(matematik çalışmak, kitap okumak </a:t>
            </a:r>
            <a:r>
              <a:rPr lang="tr-TR" sz="3600" dirty="0" err="1">
                <a:solidFill>
                  <a:srgbClr val="FF0000"/>
                </a:solidFill>
              </a:rPr>
              <a:t>v.b</a:t>
            </a:r>
            <a:r>
              <a:rPr lang="tr-TR" sz="3600" dirty="0">
                <a:solidFill>
                  <a:srgbClr val="FF0000"/>
                </a:solidFill>
              </a:rPr>
              <a:t>.) </a:t>
            </a:r>
            <a:r>
              <a:rPr lang="tr-TR" sz="3600" dirty="0"/>
              <a:t>karşısındaki tavrımızla belirleriz.</a:t>
            </a:r>
          </a:p>
        </p:txBody>
      </p:sp>
      <p:sp>
        <p:nvSpPr>
          <p:cNvPr id="6" name="Veri Yer Tutucusu 5">
            <a:extLst>
              <a:ext uri="{FF2B5EF4-FFF2-40B4-BE49-F238E27FC236}">
                <a16:creationId xmlns:a16="http://schemas.microsoft.com/office/drawing/2014/main" id="{A358273C-3674-4EED-2E14-492201AF1AC9}"/>
              </a:ext>
            </a:extLst>
          </p:cNvPr>
          <p:cNvSpPr>
            <a:spLocks noGrp="1"/>
          </p:cNvSpPr>
          <p:nvPr>
            <p:ph type="dt" sz="half" idx="10"/>
          </p:nvPr>
        </p:nvSpPr>
        <p:spPr/>
        <p:txBody>
          <a:bodyPr/>
          <a:lstStyle/>
          <a:p>
            <a:fld id="{5CC27C51-299F-45AE-81F8-AC79E3CACEBD}" type="datetime8">
              <a:rPr lang="tr-TR" smtClean="0"/>
              <a:t>19.06.2023 12:30</a:t>
            </a:fld>
            <a:endParaRPr lang="tr-TR"/>
          </a:p>
        </p:txBody>
      </p:sp>
      <p:sp>
        <p:nvSpPr>
          <p:cNvPr id="7" name="Slayt Numarası Yer Tutucusu 6">
            <a:extLst>
              <a:ext uri="{FF2B5EF4-FFF2-40B4-BE49-F238E27FC236}">
                <a16:creationId xmlns:a16="http://schemas.microsoft.com/office/drawing/2014/main" id="{559EB354-145D-3F5B-7EE4-07004D3F68B4}"/>
              </a:ext>
            </a:extLst>
          </p:cNvPr>
          <p:cNvSpPr>
            <a:spLocks noGrp="1"/>
          </p:cNvSpPr>
          <p:nvPr>
            <p:ph type="sldNum" sz="quarter" idx="12"/>
          </p:nvPr>
        </p:nvSpPr>
        <p:spPr/>
        <p:txBody>
          <a:bodyPr/>
          <a:lstStyle/>
          <a:p>
            <a:fld id="{C56BB682-17DB-4D10-BB77-1BFF1DDE9014}" type="slidenum">
              <a:rPr lang="tr-TR" smtClean="0"/>
              <a:pPr/>
              <a:t>95</a:t>
            </a:fld>
            <a:endParaRPr lang="tr-TR"/>
          </a:p>
        </p:txBody>
      </p:sp>
    </p:spTree>
    <p:extLst>
      <p:ext uri="{BB962C8B-B14F-4D97-AF65-F5344CB8AC3E}">
        <p14:creationId xmlns:p14="http://schemas.microsoft.com/office/powerpoint/2010/main" val="7388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8913" y="105273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Başlık 1"/>
          <p:cNvSpPr>
            <a:spLocks noGrp="1"/>
          </p:cNvSpPr>
          <p:nvPr>
            <p:ph type="title"/>
          </p:nvPr>
        </p:nvSpPr>
        <p:spPr>
          <a:xfrm>
            <a:off x="251520" y="1063230"/>
            <a:ext cx="8640960" cy="440719"/>
          </a:xfrm>
        </p:spPr>
        <p:txBody>
          <a:bodyPr>
            <a:normAutofit fontScale="90000"/>
          </a:bodyPr>
          <a:lstStyle/>
          <a:p>
            <a:r>
              <a:rPr lang="tr-TR" b="1" dirty="0">
                <a:solidFill>
                  <a:srgbClr val="FF0000"/>
                </a:solidFill>
              </a:rPr>
              <a:t>Zorlukla Karşılaştığımızda Ne yapıyoruz?</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3600" dirty="0"/>
              <a:t>İsyan etmek</a:t>
            </a:r>
          </a:p>
          <a:p>
            <a:pPr>
              <a:buFont typeface="Wingdings" panose="05000000000000000000" pitchFamily="2" charset="2"/>
              <a:buChar char="Ø"/>
            </a:pPr>
            <a:r>
              <a:rPr lang="tr-TR" sz="3600" dirty="0"/>
              <a:t>İnkar etmek</a:t>
            </a:r>
          </a:p>
          <a:p>
            <a:pPr>
              <a:buFont typeface="Wingdings" panose="05000000000000000000" pitchFamily="2" charset="2"/>
              <a:buChar char="Ø"/>
            </a:pPr>
            <a:r>
              <a:rPr lang="tr-TR" sz="3600" dirty="0"/>
              <a:t>Söylenmek</a:t>
            </a:r>
          </a:p>
          <a:p>
            <a:pPr>
              <a:buFont typeface="Wingdings" panose="05000000000000000000" pitchFamily="2" charset="2"/>
              <a:buChar char="Ø"/>
            </a:pPr>
            <a:r>
              <a:rPr lang="tr-TR" sz="3600" dirty="0"/>
              <a:t>Başkasını suçlamak</a:t>
            </a:r>
          </a:p>
          <a:p>
            <a:pPr>
              <a:buFont typeface="Wingdings" panose="05000000000000000000" pitchFamily="2" charset="2"/>
              <a:buChar char="Ø"/>
            </a:pPr>
            <a:r>
              <a:rPr lang="tr-TR" sz="3600" dirty="0"/>
              <a:t>Depresyona girmek</a:t>
            </a:r>
          </a:p>
          <a:p>
            <a:pPr>
              <a:buFont typeface="Wingdings" panose="05000000000000000000" pitchFamily="2" charset="2"/>
              <a:buChar char="Ø"/>
            </a:pPr>
            <a:r>
              <a:rPr lang="tr-TR" sz="3600" b="1" dirty="0">
                <a:solidFill>
                  <a:srgbClr val="FF0000"/>
                </a:solidFill>
              </a:rPr>
              <a:t>Mücadele etmek</a:t>
            </a:r>
          </a:p>
        </p:txBody>
      </p:sp>
      <p:sp>
        <p:nvSpPr>
          <p:cNvPr id="6" name="Veri Yer Tutucusu 5">
            <a:extLst>
              <a:ext uri="{FF2B5EF4-FFF2-40B4-BE49-F238E27FC236}">
                <a16:creationId xmlns:a16="http://schemas.microsoft.com/office/drawing/2014/main" id="{9EE311C9-497D-844A-B5B4-87487CC1A409}"/>
              </a:ext>
            </a:extLst>
          </p:cNvPr>
          <p:cNvSpPr>
            <a:spLocks noGrp="1"/>
          </p:cNvSpPr>
          <p:nvPr>
            <p:ph type="dt" sz="half" idx="10"/>
          </p:nvPr>
        </p:nvSpPr>
        <p:spPr/>
        <p:txBody>
          <a:bodyPr/>
          <a:lstStyle/>
          <a:p>
            <a:fld id="{271C14C2-3C6B-4122-80E5-168A241D48CE}" type="datetime8">
              <a:rPr lang="tr-TR" smtClean="0"/>
              <a:t>19.06.2023 12:30</a:t>
            </a:fld>
            <a:endParaRPr lang="tr-TR"/>
          </a:p>
        </p:txBody>
      </p:sp>
      <p:sp>
        <p:nvSpPr>
          <p:cNvPr id="7" name="Slayt Numarası Yer Tutucusu 6">
            <a:extLst>
              <a:ext uri="{FF2B5EF4-FFF2-40B4-BE49-F238E27FC236}">
                <a16:creationId xmlns:a16="http://schemas.microsoft.com/office/drawing/2014/main" id="{F2734550-9A6C-BFEB-4CAF-0A912B355460}"/>
              </a:ext>
            </a:extLst>
          </p:cNvPr>
          <p:cNvSpPr>
            <a:spLocks noGrp="1"/>
          </p:cNvSpPr>
          <p:nvPr>
            <p:ph type="sldNum" sz="quarter" idx="12"/>
          </p:nvPr>
        </p:nvSpPr>
        <p:spPr/>
        <p:txBody>
          <a:bodyPr/>
          <a:lstStyle/>
          <a:p>
            <a:fld id="{C56BB682-17DB-4D10-BB77-1BFF1DDE9014}" type="slidenum">
              <a:rPr lang="tr-TR" smtClean="0"/>
              <a:pPr/>
              <a:t>96</a:t>
            </a:fld>
            <a:endParaRPr lang="tr-TR"/>
          </a:p>
        </p:txBody>
      </p:sp>
    </p:spTree>
    <p:extLst>
      <p:ext uri="{BB962C8B-B14F-4D97-AF65-F5344CB8AC3E}">
        <p14:creationId xmlns:p14="http://schemas.microsoft.com/office/powerpoint/2010/main" val="25444341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88490" y="247575"/>
            <a:ext cx="8731982" cy="14401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a:xfrm>
            <a:off x="457200" y="641399"/>
            <a:ext cx="8229600" cy="857250"/>
          </a:xfrm>
        </p:spPr>
        <p:txBody>
          <a:bodyPr>
            <a:noAutofit/>
          </a:bodyPr>
          <a:lstStyle/>
          <a:p>
            <a:r>
              <a:rPr lang="tr-TR" sz="3200" b="1" i="1" dirty="0">
                <a:solidFill>
                  <a:schemeClr val="bg1"/>
                </a:solidFill>
              </a:rPr>
              <a:t>MAZERETLERİNİZİ TERK EDİN; </a:t>
            </a:r>
            <a:br>
              <a:rPr lang="tr-TR" sz="3200" b="1" i="1" dirty="0">
                <a:solidFill>
                  <a:schemeClr val="bg1"/>
                </a:solidFill>
              </a:rPr>
            </a:br>
            <a:r>
              <a:rPr lang="tr-TR" sz="3200" b="1" i="1" dirty="0">
                <a:solidFill>
                  <a:schemeClr val="bg1"/>
                </a:solidFill>
              </a:rPr>
              <a:t>MAZERETİ OLANLAR, BAŞARILI OLAMAZLAR!</a:t>
            </a:r>
            <a:br>
              <a:rPr lang="tr-TR" sz="3200" dirty="0">
                <a:solidFill>
                  <a:schemeClr val="bg1"/>
                </a:solidFill>
              </a:rPr>
            </a:br>
            <a:endParaRPr lang="tr-TR" sz="3200" dirty="0">
              <a:solidFill>
                <a:schemeClr val="bg1"/>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92472"/>
            <a:ext cx="3888432" cy="376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Veri Yer Tutucusu 2">
            <a:extLst>
              <a:ext uri="{FF2B5EF4-FFF2-40B4-BE49-F238E27FC236}">
                <a16:creationId xmlns:a16="http://schemas.microsoft.com/office/drawing/2014/main" id="{F7FB3BCA-F716-35AE-8A38-309321816792}"/>
              </a:ext>
            </a:extLst>
          </p:cNvPr>
          <p:cNvSpPr>
            <a:spLocks noGrp="1"/>
          </p:cNvSpPr>
          <p:nvPr>
            <p:ph type="dt" sz="half" idx="10"/>
          </p:nvPr>
        </p:nvSpPr>
        <p:spPr/>
        <p:txBody>
          <a:bodyPr/>
          <a:lstStyle/>
          <a:p>
            <a:fld id="{4B6BCA95-7031-4947-AD7E-193155C1A0A0}" type="datetime8">
              <a:rPr lang="tr-TR" smtClean="0"/>
              <a:t>19.06.2023 12:30</a:t>
            </a:fld>
            <a:endParaRPr lang="tr-TR"/>
          </a:p>
        </p:txBody>
      </p:sp>
      <p:sp>
        <p:nvSpPr>
          <p:cNvPr id="7" name="Slayt Numarası Yer Tutucusu 6">
            <a:extLst>
              <a:ext uri="{FF2B5EF4-FFF2-40B4-BE49-F238E27FC236}">
                <a16:creationId xmlns:a16="http://schemas.microsoft.com/office/drawing/2014/main" id="{4D390649-42A9-66B3-AED1-B589B9AF9F81}"/>
              </a:ext>
            </a:extLst>
          </p:cNvPr>
          <p:cNvSpPr>
            <a:spLocks noGrp="1"/>
          </p:cNvSpPr>
          <p:nvPr>
            <p:ph type="sldNum" sz="quarter" idx="12"/>
          </p:nvPr>
        </p:nvSpPr>
        <p:spPr/>
        <p:txBody>
          <a:bodyPr/>
          <a:lstStyle/>
          <a:p>
            <a:fld id="{C56BB682-17DB-4D10-BB77-1BFF1DDE9014}" type="slidenum">
              <a:rPr lang="tr-TR" smtClean="0"/>
              <a:pPr/>
              <a:t>97</a:t>
            </a:fld>
            <a:endParaRPr lang="tr-TR"/>
          </a:p>
        </p:txBody>
      </p:sp>
      <p:sp>
        <p:nvSpPr>
          <p:cNvPr id="8" name="Metin kutusu 7">
            <a:extLst>
              <a:ext uri="{FF2B5EF4-FFF2-40B4-BE49-F238E27FC236}">
                <a16:creationId xmlns:a16="http://schemas.microsoft.com/office/drawing/2014/main" id="{31A9EF7E-3483-E573-1450-0E73956CA1DB}"/>
              </a:ext>
            </a:extLst>
          </p:cNvPr>
          <p:cNvSpPr txBox="1"/>
          <p:nvPr/>
        </p:nvSpPr>
        <p:spPr>
          <a:xfrm>
            <a:off x="4081835" y="1997839"/>
            <a:ext cx="4572000" cy="3416320"/>
          </a:xfrm>
          <a:prstGeom prst="rect">
            <a:avLst/>
          </a:prstGeom>
          <a:noFill/>
        </p:spPr>
        <p:txBody>
          <a:bodyPr wrap="square">
            <a:spAutoFit/>
          </a:bodyPr>
          <a:lstStyle/>
          <a:p>
            <a:r>
              <a:rPr lang="tr-TR" sz="3600" dirty="0">
                <a:solidFill>
                  <a:srgbClr val="FF0000"/>
                </a:solidFill>
              </a:rPr>
              <a:t>KARAMSAR OLANLAR:</a:t>
            </a:r>
            <a:r>
              <a:rPr lang="tr-TR" sz="3600" dirty="0"/>
              <a:t> BAŞARISIZLIĞIN BİNBİR NEDENİNİ SAYARLAR. </a:t>
            </a:r>
            <a:r>
              <a:rPr lang="tr-TR" sz="3600" dirty="0">
                <a:solidFill>
                  <a:srgbClr val="FF0000"/>
                </a:solidFill>
              </a:rPr>
              <a:t>İYİMSER OLANLAR:</a:t>
            </a:r>
          </a:p>
          <a:p>
            <a:r>
              <a:rPr lang="tr-TR" sz="3600" dirty="0"/>
              <a:t> HEDEFLERİNE </a:t>
            </a:r>
          </a:p>
          <a:p>
            <a:r>
              <a:rPr lang="tr-TR" sz="3600" dirty="0"/>
              <a:t>YOL ALIRLAR </a:t>
            </a:r>
          </a:p>
        </p:txBody>
      </p:sp>
    </p:spTree>
    <p:extLst>
      <p:ext uri="{BB962C8B-B14F-4D97-AF65-F5344CB8AC3E}">
        <p14:creationId xmlns:p14="http://schemas.microsoft.com/office/powerpoint/2010/main" val="3764975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8672" y="1052736"/>
            <a:ext cx="9144000" cy="76944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4400" b="1" dirty="0">
                <a:ln w="18415" cmpd="sng">
                  <a:solidFill>
                    <a:srgbClr val="FFFFFF"/>
                  </a:solidFill>
                  <a:prstDash val="solid"/>
                </a:ln>
                <a:solidFill>
                  <a:srgbClr val="FF0000"/>
                </a:solidFill>
                <a:effectLst>
                  <a:outerShdw blurRad="63500" dir="3600000" algn="tl" rotWithShape="0">
                    <a:srgbClr val="000000">
                      <a:alpha val="70000"/>
                    </a:srgbClr>
                  </a:outerShdw>
                </a:effectLst>
              </a:rPr>
              <a:t>3 ÖNEMLİ ÖNERİ</a:t>
            </a:r>
          </a:p>
        </p:txBody>
      </p:sp>
      <p:sp>
        <p:nvSpPr>
          <p:cNvPr id="5" name="Akış Çizelgesi: Sonlandırıcı 4"/>
          <p:cNvSpPr/>
          <p:nvPr/>
        </p:nvSpPr>
        <p:spPr>
          <a:xfrm>
            <a:off x="2132112" y="1884849"/>
            <a:ext cx="4360676" cy="681432"/>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dirty="0"/>
          </a:p>
          <a:p>
            <a:pPr algn="ctr"/>
            <a:r>
              <a:rPr lang="tr-TR" sz="2400" b="1" dirty="0"/>
              <a:t>Yapmanız gerekeni yapın.</a:t>
            </a:r>
          </a:p>
          <a:p>
            <a:pPr algn="ctr"/>
            <a:endParaRPr lang="tr-TR" b="1" dirty="0"/>
          </a:p>
        </p:txBody>
      </p:sp>
      <p:sp>
        <p:nvSpPr>
          <p:cNvPr id="9" name="Akış Çizelgesi: Sonlandırıcı 8"/>
          <p:cNvSpPr/>
          <p:nvPr/>
        </p:nvSpPr>
        <p:spPr>
          <a:xfrm>
            <a:off x="1076282" y="4964098"/>
            <a:ext cx="6472336" cy="68143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sz="2400" b="1" dirty="0"/>
          </a:p>
          <a:p>
            <a:pPr algn="ctr"/>
            <a:r>
              <a:rPr lang="tr-TR" sz="2400" b="1" dirty="0"/>
              <a:t>O anda isteseniz de istemeseniz de yapın.</a:t>
            </a:r>
          </a:p>
          <a:p>
            <a:pPr algn="ctr"/>
            <a:endParaRPr lang="tr-TR" sz="2400" b="1" dirty="0"/>
          </a:p>
        </p:txBody>
      </p:sp>
      <p:sp>
        <p:nvSpPr>
          <p:cNvPr id="10" name="Akış Çizelgesi: Sonlandırıcı 9"/>
          <p:cNvSpPr/>
          <p:nvPr/>
        </p:nvSpPr>
        <p:spPr>
          <a:xfrm>
            <a:off x="1683296" y="3365947"/>
            <a:ext cx="5529572" cy="68143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a:p>
          <a:p>
            <a:pPr algn="ctr"/>
            <a:endParaRPr lang="tr-TR" b="1" dirty="0"/>
          </a:p>
          <a:p>
            <a:pPr algn="ctr"/>
            <a:r>
              <a:rPr lang="tr-TR" sz="2000" b="1" dirty="0"/>
              <a:t>Bunları yapılması gereken zamanda yapın</a:t>
            </a:r>
            <a:r>
              <a:rPr lang="tr-TR" b="1" dirty="0"/>
              <a:t>.</a:t>
            </a:r>
          </a:p>
          <a:p>
            <a:pPr algn="r"/>
            <a:endParaRPr lang="tr-TR" b="1" dirty="0"/>
          </a:p>
          <a:p>
            <a:pPr algn="r"/>
            <a:endParaRPr lang="tr-TR" b="1" dirty="0"/>
          </a:p>
        </p:txBody>
      </p:sp>
      <p:sp>
        <p:nvSpPr>
          <p:cNvPr id="8" name="Aşağı Ok 7"/>
          <p:cNvSpPr/>
          <p:nvPr/>
        </p:nvSpPr>
        <p:spPr>
          <a:xfrm>
            <a:off x="4205766" y="2636912"/>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4211960" y="4135569"/>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34218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0" grpId="0" animBg="1"/>
      <p:bldP spid="8" grpId="0" animBg="1"/>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Veri Yer Tutucusu">
            <a:extLst>
              <a:ext uri="{FF2B5EF4-FFF2-40B4-BE49-F238E27FC236}">
                <a16:creationId xmlns:a16="http://schemas.microsoft.com/office/drawing/2014/main" id="{A8D776F6-F2DA-E9B3-A84D-94D84C5D85FE}"/>
              </a:ext>
            </a:extLst>
          </p:cNvPr>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8F4D6B65-1F8C-45BA-8578-0A5685BB05E5}" type="datetime8">
              <a:rPr lang="tr-TR" smtClean="0"/>
              <a:t>19.06.2023 12:30</a:t>
            </a:fld>
            <a:endParaRPr lang="tr-TR"/>
          </a:p>
        </p:txBody>
      </p:sp>
      <p:sp>
        <p:nvSpPr>
          <p:cNvPr id="498692" name="3 Slayt Numarası Yer Tutucusu">
            <a:extLst>
              <a:ext uri="{FF2B5EF4-FFF2-40B4-BE49-F238E27FC236}">
                <a16:creationId xmlns:a16="http://schemas.microsoft.com/office/drawing/2014/main" id="{52776828-7385-1BB1-E5D0-75B39834725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6C14CB4E-B66F-41D8-9F64-AB14CBC8F67F}" type="slidenum">
              <a:rPr lang="tr-TR" altLang="tr-TR" sz="900">
                <a:solidFill>
                  <a:srgbClr val="898989"/>
                </a:solidFill>
                <a:latin typeface="Arial" panose="020B0604020202020204" pitchFamily="34" charset="0"/>
              </a:rPr>
              <a:pPr>
                <a:spcBef>
                  <a:spcPct val="0"/>
                </a:spcBef>
                <a:buFontTx/>
                <a:buNone/>
              </a:pPr>
              <a:t>99</a:t>
            </a:fld>
            <a:endParaRPr lang="tr-TR" altLang="tr-TR" sz="900">
              <a:solidFill>
                <a:srgbClr val="898989"/>
              </a:solidFill>
              <a:latin typeface="Arial" panose="020B0604020202020204" pitchFamily="34" charset="0"/>
            </a:endParaRPr>
          </a:p>
        </p:txBody>
      </p:sp>
      <p:sp>
        <p:nvSpPr>
          <p:cNvPr id="223234" name="WordArt 2">
            <a:extLst>
              <a:ext uri="{FF2B5EF4-FFF2-40B4-BE49-F238E27FC236}">
                <a16:creationId xmlns:a16="http://schemas.microsoft.com/office/drawing/2014/main" id="{3E57E891-6DDA-36D5-A8D4-AEE863D5331C}"/>
              </a:ext>
            </a:extLst>
          </p:cNvPr>
          <p:cNvSpPr>
            <a:spLocks noChangeArrowheads="1" noChangeShapeType="1" noTextEdit="1"/>
          </p:cNvSpPr>
          <p:nvPr/>
        </p:nvSpPr>
        <p:spPr bwMode="auto">
          <a:xfrm>
            <a:off x="2087166" y="1568054"/>
            <a:ext cx="5104209" cy="1590675"/>
          </a:xfrm>
          <a:prstGeom prst="rect">
            <a:avLst/>
          </a:prstGeom>
        </p:spPr>
        <p:txBody>
          <a:bodyPr wrap="none" fromWordArt="1">
            <a:prstTxWarp prst="textDoubleWave1">
              <a:avLst>
                <a:gd name="adj1" fmla="val 6500"/>
                <a:gd name="adj2" fmla="val 0"/>
              </a:avLst>
            </a:prstTxWarp>
          </a:bodyPr>
          <a:lstStyle/>
          <a:p>
            <a:pPr algn="ctr"/>
            <a:r>
              <a:rPr lang="tr-TR" sz="2700" kern="10" spc="-270" dirty="0">
                <a:ln w="12700">
                  <a:solidFill>
                    <a:srgbClr val="000099"/>
                  </a:solidFill>
                  <a:round/>
                  <a:headEnd type="none" w="sm" len="sm"/>
                  <a:tailEnd type="none" w="sm" len="sm"/>
                </a:ln>
                <a:solidFill>
                  <a:srgbClr val="FFFF00"/>
                </a:solidFill>
                <a:effectLst>
                  <a:outerShdw dist="125724" dir="18900000" algn="ctr" rotWithShape="0">
                    <a:srgbClr val="000099"/>
                  </a:outerShdw>
                </a:effectLst>
                <a:latin typeface="Impact" panose="020B0806030902050204" pitchFamily="34" charset="0"/>
              </a:rPr>
              <a:t>İLGİNİZE </a:t>
            </a:r>
          </a:p>
          <a:p>
            <a:pPr algn="ctr"/>
            <a:r>
              <a:rPr lang="tr-TR" sz="2700" kern="10" spc="-270" dirty="0">
                <a:ln w="12700">
                  <a:solidFill>
                    <a:srgbClr val="000099"/>
                  </a:solidFill>
                  <a:round/>
                  <a:headEnd type="none" w="sm" len="sm"/>
                  <a:tailEnd type="none" w="sm" len="sm"/>
                </a:ln>
                <a:solidFill>
                  <a:srgbClr val="FFFF00"/>
                </a:solidFill>
                <a:effectLst>
                  <a:outerShdw dist="125724" dir="18900000" algn="ctr" rotWithShape="0">
                    <a:srgbClr val="000099"/>
                  </a:outerShdw>
                </a:effectLst>
                <a:latin typeface="Impact" panose="020B0806030902050204" pitchFamily="34" charset="0"/>
              </a:rPr>
              <a:t>TEŞEKKÜRLER...</a:t>
            </a:r>
          </a:p>
        </p:txBody>
      </p:sp>
      <p:sp>
        <p:nvSpPr>
          <p:cNvPr id="498694" name="5 Dikdörtgen">
            <a:extLst>
              <a:ext uri="{FF2B5EF4-FFF2-40B4-BE49-F238E27FC236}">
                <a16:creationId xmlns:a16="http://schemas.microsoft.com/office/drawing/2014/main" id="{B68A761D-E129-A78D-A3B2-C866BAB3B6DD}"/>
              </a:ext>
            </a:extLst>
          </p:cNvPr>
          <p:cNvSpPr>
            <a:spLocks noChangeArrowheads="1"/>
          </p:cNvSpPr>
          <p:nvPr/>
        </p:nvSpPr>
        <p:spPr bwMode="auto">
          <a:xfrm>
            <a:off x="1818086" y="3158729"/>
            <a:ext cx="5669756" cy="371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85000"/>
              </a:spcBef>
              <a:buFont typeface="Wingdings" panose="05000000000000000000" pitchFamily="2" charset="2"/>
              <a:buNone/>
            </a:pPr>
            <a:r>
              <a:rPr lang="tr-TR" altLang="tr-TR" sz="1350" b="1">
                <a:latin typeface="Arial" panose="020B0604020202020204" pitchFamily="34" charset="0"/>
              </a:rPr>
              <a:t>DÜŞÜNCE VE ÖNERİLERİNİZ İÇİN</a:t>
            </a:r>
          </a:p>
          <a:p>
            <a:pPr algn="ctr" eaLnBrk="1" hangingPunct="1">
              <a:spcBef>
                <a:spcPct val="85000"/>
              </a:spcBef>
              <a:buFont typeface="Wingdings" panose="05000000000000000000" pitchFamily="2" charset="2"/>
              <a:buNone/>
            </a:pPr>
            <a:r>
              <a:rPr lang="tr-TR" altLang="tr-TR" sz="1350" b="1">
                <a:latin typeface="Arial" panose="020B0604020202020204" pitchFamily="34" charset="0"/>
                <a:hlinkClick r:id="rId3"/>
              </a:rPr>
              <a:t>arifdede2834@gmail.com</a:t>
            </a:r>
            <a:endParaRPr lang="tr-TR" altLang="tr-TR" sz="1350" b="1">
              <a:latin typeface="Arial" panose="020B0604020202020204" pitchFamily="34" charset="0"/>
            </a:endParaRPr>
          </a:p>
          <a:p>
            <a:pPr algn="ctr" eaLnBrk="1" hangingPunct="1">
              <a:spcBef>
                <a:spcPct val="85000"/>
              </a:spcBef>
              <a:buFont typeface="Wingdings" panose="05000000000000000000" pitchFamily="2" charset="2"/>
              <a:buNone/>
            </a:pPr>
            <a:r>
              <a:rPr lang="tr-TR" altLang="tr-TR" sz="1350" b="1">
                <a:latin typeface="Arial" panose="020B0604020202020204" pitchFamily="34" charset="0"/>
                <a:hlinkClick r:id="rId4"/>
              </a:rPr>
              <a:t>www.arifdede.info</a:t>
            </a:r>
            <a:r>
              <a:rPr lang="tr-TR" altLang="tr-TR" sz="1350" b="1">
                <a:latin typeface="Arial" panose="020B0604020202020204" pitchFamily="34" charset="0"/>
              </a:rPr>
              <a:t>    </a:t>
            </a:r>
          </a:p>
          <a:p>
            <a:pPr algn="ctr" eaLnBrk="1" hangingPunct="1">
              <a:spcBef>
                <a:spcPct val="85000"/>
              </a:spcBef>
              <a:buFont typeface="Wingdings" panose="05000000000000000000" pitchFamily="2" charset="2"/>
              <a:buNone/>
            </a:pPr>
            <a:r>
              <a:rPr lang="tr-TR" altLang="tr-TR" sz="1350" b="1">
                <a:latin typeface="Arial" panose="020B0604020202020204" pitchFamily="34" charset="0"/>
              </a:rPr>
              <a:t> 0506 794 28 28</a:t>
            </a:r>
          </a:p>
          <a:p>
            <a:pPr algn="ctr" eaLnBrk="1" hangingPunct="1">
              <a:spcBef>
                <a:spcPct val="85000"/>
              </a:spcBef>
              <a:buFont typeface="Wingdings" panose="05000000000000000000" pitchFamily="2" charset="2"/>
              <a:buNone/>
            </a:pPr>
            <a:r>
              <a:rPr lang="tr-TR" altLang="tr-TR" sz="1350" b="1">
                <a:latin typeface="Arial" panose="020B0604020202020204" pitchFamily="34" charset="0"/>
              </a:rPr>
              <a:t>ARİF DEDE</a:t>
            </a:r>
          </a:p>
          <a:p>
            <a:pPr algn="ctr" eaLnBrk="1" hangingPunct="1">
              <a:spcBef>
                <a:spcPct val="85000"/>
              </a:spcBef>
              <a:buFont typeface="Arial" panose="020B0604020202020204" pitchFamily="34" charset="0"/>
              <a:buNone/>
            </a:pPr>
            <a:r>
              <a:rPr lang="tr-TR" altLang="tr-TR" sz="1200" b="1">
                <a:solidFill>
                  <a:srgbClr val="262626"/>
                </a:solidFill>
                <a:latin typeface="-apple-system"/>
              </a:rPr>
              <a:t>arif_dede2834</a:t>
            </a:r>
          </a:p>
          <a:p>
            <a:pPr algn="ctr" eaLnBrk="1" hangingPunct="1">
              <a:spcBef>
                <a:spcPct val="85000"/>
              </a:spcBef>
              <a:buFont typeface="Arial" panose="020B0604020202020204" pitchFamily="34" charset="0"/>
              <a:buNone/>
            </a:pPr>
            <a:r>
              <a:rPr lang="tr-TR" altLang="tr-TR" sz="1350" b="1">
                <a:latin typeface="Arial" panose="020B0604020202020204" pitchFamily="34" charset="0"/>
              </a:rPr>
              <a:t>@ARFDEDE</a:t>
            </a:r>
          </a:p>
          <a:p>
            <a:pPr algn="ctr" eaLnBrk="1" hangingPunct="1">
              <a:spcBef>
                <a:spcPct val="85000"/>
              </a:spcBef>
              <a:buFont typeface="Wingdings" panose="05000000000000000000" pitchFamily="2" charset="2"/>
              <a:buNone/>
            </a:pPr>
            <a:endParaRPr lang="tr-TR" altLang="tr-TR" sz="1350" b="1">
              <a:latin typeface="Arial" panose="020B0604020202020204" pitchFamily="34" charset="0"/>
            </a:endParaRPr>
          </a:p>
          <a:p>
            <a:pPr algn="ctr" eaLnBrk="1" hangingPunct="1">
              <a:spcBef>
                <a:spcPct val="85000"/>
              </a:spcBef>
              <a:buFont typeface="Wingdings" panose="05000000000000000000" pitchFamily="2" charset="2"/>
              <a:buNone/>
            </a:pPr>
            <a:endParaRPr lang="tr-TR" altLang="tr-TR" sz="1350" b="1">
              <a:latin typeface="Arial" panose="020B0604020202020204" pitchFamily="34" charset="0"/>
            </a:endParaRPr>
          </a:p>
          <a:p>
            <a:pPr algn="ctr" eaLnBrk="1" hangingPunct="1">
              <a:spcBef>
                <a:spcPct val="85000"/>
              </a:spcBef>
              <a:buFont typeface="Wingdings" panose="05000000000000000000" pitchFamily="2" charset="2"/>
              <a:buNone/>
            </a:pPr>
            <a:r>
              <a:rPr lang="tr-TR" altLang="tr-TR" sz="1350" b="1">
                <a:solidFill>
                  <a:srgbClr val="FF3300"/>
                </a:solidFill>
                <a:latin typeface="Arial" panose="020B0604020202020204" pitchFamily="34" charset="0"/>
              </a:rPr>
              <a:t> </a:t>
            </a:r>
          </a:p>
        </p:txBody>
      </p:sp>
      <p:pic>
        <p:nvPicPr>
          <p:cNvPr id="498695" name="Picture 2" descr="Resim">
            <a:extLst>
              <a:ext uri="{FF2B5EF4-FFF2-40B4-BE49-F238E27FC236}">
                <a16:creationId xmlns:a16="http://schemas.microsoft.com/office/drawing/2014/main" id="{4ACD9550-44F4-D532-A533-ED9C510626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0222" y="5378055"/>
            <a:ext cx="400050"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696" name="Picture 6">
            <a:extLst>
              <a:ext uri="{FF2B5EF4-FFF2-40B4-BE49-F238E27FC236}">
                <a16:creationId xmlns:a16="http://schemas.microsoft.com/office/drawing/2014/main" id="{64273CD2-B630-A737-AEE2-2230A9C2F0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6885" y="5036345"/>
            <a:ext cx="465534" cy="27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697" name="Picture 10">
            <a:extLst>
              <a:ext uri="{FF2B5EF4-FFF2-40B4-BE49-F238E27FC236}">
                <a16:creationId xmlns:a16="http://schemas.microsoft.com/office/drawing/2014/main" id="{AE88F5F5-00CF-DA88-C15B-7393A69182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3313" y="4642249"/>
            <a:ext cx="428625"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223234"/>
                                        </p:tgtEl>
                                        <p:attrNameLst>
                                          <p:attrName>style.visibility</p:attrName>
                                        </p:attrNameLst>
                                      </p:cBhvr>
                                      <p:to>
                                        <p:strVal val="visible"/>
                                      </p:to>
                                    </p:set>
                                    <p:anim calcmode="lin" valueType="num">
                                      <p:cBhvr>
                                        <p:cTn id="7" dur="5000" fill="hold"/>
                                        <p:tgtEl>
                                          <p:spTgt spid="223234"/>
                                        </p:tgtEl>
                                        <p:attrNameLst>
                                          <p:attrName>ppt_w</p:attrName>
                                        </p:attrNameLst>
                                      </p:cBhvr>
                                      <p:tavLst>
                                        <p:tav tm="0" fmla="#ppt_w*sin(2.5*pi*$)">
                                          <p:val>
                                            <p:fltVal val="0"/>
                                          </p:val>
                                        </p:tav>
                                        <p:tav tm="100000">
                                          <p:val>
                                            <p:fltVal val="1"/>
                                          </p:val>
                                        </p:tav>
                                      </p:tavLst>
                                    </p:anim>
                                    <p:anim calcmode="lin" valueType="num">
                                      <p:cBhvr>
                                        <p:cTn id="8" dur="5000" fill="hold"/>
                                        <p:tgtEl>
                                          <p:spTgt spid="2232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4608</TotalTime>
  <Words>3443</Words>
  <Application>Microsoft Office PowerPoint</Application>
  <PresentationFormat>Ekran Gösterisi (4:3)</PresentationFormat>
  <Paragraphs>823</Paragraphs>
  <Slides>99</Slides>
  <Notes>3</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99</vt:i4>
      </vt:variant>
    </vt:vector>
  </HeadingPairs>
  <TitlesOfParts>
    <vt:vector size="116" baseType="lpstr">
      <vt:lpstr>Algerian</vt:lpstr>
      <vt:lpstr>-apple-system</vt:lpstr>
      <vt:lpstr>Arial</vt:lpstr>
      <vt:lpstr>Arial</vt:lpstr>
      <vt:lpstr>Arial Tur</vt:lpstr>
      <vt:lpstr>Calibri</vt:lpstr>
      <vt:lpstr>Google Sans</vt:lpstr>
      <vt:lpstr>Impact</vt:lpstr>
      <vt:lpstr>kolektif_houselight</vt:lpstr>
      <vt:lpstr>Open Sans</vt:lpstr>
      <vt:lpstr>ReithSans</vt:lpstr>
      <vt:lpstr>Roboto</vt:lpstr>
      <vt:lpstr>Segoe UI</vt:lpstr>
      <vt:lpstr>tahoma</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mm</vt:lpstr>
      <vt:lpstr>PowerPoint Sunusu</vt:lpstr>
      <vt:lpstr>İLGİNÇ ÖRNEKLER</vt:lpstr>
      <vt:lpstr>PowerPoint Sunusu</vt:lpstr>
      <vt:lpstr>3-İnsan vücuduna bazı sensörler bağlanan, bir makineyle   10 dakikada  41 sayfalık bir rapor alınıyor.  Rapor içeriğinde kan testinden hormon testine, efor testinden MR sonuçlarına kadar her şey var.   </vt:lpstr>
      <vt:lpstr>PowerPoint Sunusu</vt:lpstr>
      <vt:lpstr>PowerPoint Sunusu</vt:lpstr>
      <vt:lpstr>PowerPoint Sunusu</vt:lpstr>
      <vt:lpstr>PowerPoint Sunusu</vt:lpstr>
      <vt:lpstr>PowerPoint Sunusu</vt:lpstr>
      <vt:lpstr>PowerPoint Sunusu</vt:lpstr>
      <vt:lpstr>İSTİHDAMIN  EĞİTİMLE İLİŞKİSİ</vt:lpstr>
      <vt:lpstr>mm</vt:lpstr>
      <vt:lpstr>BAZI ÜLKELERDE YÜKSEK ÖĞRETİM ÖĞRENCİ SAYISI KARŞILAŞTIRMALARI 2018</vt:lpstr>
      <vt:lpstr>SON 3 YILDA YKS BAŞVURU VE KONTENJAN SAYILARI</vt:lpstr>
      <vt:lpstr>ÜNİVERSİTEYE YERLEŞME SAYILARI</vt:lpstr>
      <vt:lpstr>YÜKSEK ÖĞRETİMDE DURUM</vt:lpstr>
      <vt:lpstr>YÜKSEK ÖĞRETİMDE DURUM</vt:lpstr>
      <vt:lpstr>YÜKSEK ÖĞRETİMDE DURUM</vt:lpstr>
      <vt:lpstr>YÜKSEK ÖĞRETİMDE DURUM</vt:lpstr>
      <vt:lpstr>YÜKSEK ÖĞRETİMDE DURUM</vt:lpstr>
      <vt:lpstr>PowerPoint Sunusu</vt:lpstr>
      <vt:lpstr>PowerPoint Sunusu</vt:lpstr>
      <vt:lpstr>YÜKSEK ÖĞRETİMDE DURUM</vt:lpstr>
      <vt:lpstr>YÜKSEK ÖĞRETİMDE DURUM</vt:lpstr>
      <vt:lpstr>YÜKSEK ÖĞRETİM MEZUNLARININ DURUMU</vt:lpstr>
      <vt:lpstr>PowerPoint Sunusu</vt:lpstr>
      <vt:lpstr>KPSS YE GİREN ADAY SAYILARI </vt:lpstr>
      <vt:lpstr>PowerPoint Sunusu</vt:lpstr>
      <vt:lpstr>SON 3 YILDA KAMUNUN ALDIĞI VE ALACAĞI PERSONEL SAYISI</vt:lpstr>
      <vt:lpstr>PowerPoint Sunusu</vt:lpstr>
      <vt:lpstr> </vt:lpstr>
      <vt:lpstr>PowerPoint Sunusu</vt:lpstr>
      <vt:lpstr>PowerPoint Sunusu</vt:lpstr>
      <vt:lpstr> EĞİTİM İSTİHDAM İLİŞKİSİNDE   YENİ GELİŞMELER Milli Eğitim Bakanı Sayın Ziya SELÇUK "Yurt Dışı Bursiyerler Vizyon ve Farkındalık Eğitimleri“ toplantısındaki konuşmalarında şöyle dedi;  </vt:lpstr>
      <vt:lpstr> </vt:lpstr>
      <vt:lpstr>PowerPoint Sunusu</vt:lpstr>
      <vt:lpstr>EĞİTİMDE  SİSTEM  KAYMASI</vt:lpstr>
      <vt:lpstr>Eğitimde öğrenciye bilgi aktarmaya dayalı eski paradigmanın yerine araştırma, düşünme, sorgulama, keşfetme, hayal gücünü kullanma ve yaratıcılığını geliştirme, çok öğrenmekten çok, öğrenilen bilgiyi uygulama gibi 21. yüzyıl becerilerine dayalı yeni paradigma almaktadır.</vt:lpstr>
      <vt:lpstr>21. YÜZYIL BECERİLERİ İLE DONAMAK</vt:lpstr>
      <vt:lpstr>1-İletişim, sözlü ve yazılı ifade, etkileşim, topluluğa hitap etme, sunum yapabilme, 2-Yabancı dillerde iletişim, 3-Matematiksel yetkinlik, fen ve teknolojide yetkinlikler, 4-Eleştirel düşünme, sorgulama, problem çözme, akıl yürütme, analiz etme ve sentezleme, yorumlama,  </vt:lpstr>
      <vt:lpstr>5-Bilişim ve iletişim teknolojileri okuryazarlığı, medya ve internet okuryazarlığı, veri tutma, analiz etme ve yorumlama, programlama. 6-Öğrenmeyi öğrenme, araştırma yapabilme 7-Medeni, etik ve sosyal adalet okuryazarlığı 8-Girişkenlik/ girişimcilik, inisiyatif kullanma, karar verebilme 9-Kültürel farkındalık, yaratıcılık, estetiklik, merak, hayal gücü, inovasyon, kendini ifade edebilme. </vt:lpstr>
      <vt:lpstr>10-liderlik, ekip çalışması, sebat, disiplin, işbirliği yapma, uyumluluk, 11-Zaman yönetimi ve planlılık, 12-Küresel farkındalık, insanilik, çok kültürlülük okuryazarlığı, 13-Bilimsellik okuryazarlığı, muhakeme yetkinliği, bilimsel metot kullanabilme becerisi, 14-Ekonomi ve finans okuryazarlığı, para yönetimi, 15-Çevre ve koruma okuryazarlığı, eko sistem anlayışı, 16-Beslenme, sportif faaliyetler, halk sağlığı ve güvenliği dahil sağlık ve dinçlik okuryazarlığı, </vt:lpstr>
      <vt:lpstr>EĞİtİm istihdam iliŞkilerinde sorunlar</vt:lpstr>
      <vt:lpstr>EĞİtİm istihdam iliŞkilerinde sorunlar</vt:lpstr>
      <vt:lpstr>PowerPoint Sunusu</vt:lpstr>
      <vt:lpstr>PowerPoint Sunusu</vt:lpstr>
      <vt:lpstr> GELECEĞİN MESLEKLERİ  </vt:lpstr>
      <vt:lpstr>GELECEĞİN MESLEKLERİ</vt:lpstr>
      <vt:lpstr>PowerPoint Sunusu</vt:lpstr>
      <vt:lpstr>ARITILMIŞ GERÇEKLİK TASARIMCILARI: Geleceğin okullarında çocuklar sanal ve artırılmış gerçeklik (AR/VR) ile oluşturulan ortamlarda ders görecek. Sanal dünyaların tasarımı ve içeriğinin belirlenmesi ise mühendislere düşecek.</vt:lpstr>
      <vt:lpstr>PowerPoint Sunusu</vt:lpstr>
      <vt:lpstr>ROBOT CERRAHLARI:  Robotlar dünya yok olana kadar ilk gün olduğu gibi çalışmayacak. Düzenli olarak bakıma hatta belli zamanlarda ameliyatlara ihtiyaçları olacak. Bu işlemleri de tabii ki insanlar yapacak. </vt:lpstr>
      <vt:lpstr>OTOBAN DENETLEYİCİLERİ:  Gelecekte yollar otonom araçlar ile dolacakken, kargodan güvenliğe kadar birçok alanda kullanılan drone’ler gökyüzünü kaplayacak. Nihayetinde otonom araç trafiğini denetlemek ve kontrol etmek de insanlara düşecek.</vt:lpstr>
      <vt:lpstr>SU KALİTESİ TEKNİSYENLERİ:  Gelecekte temiz su kaynaklarının giderek önem kazanacak olması, bu kaynakların korunması ve barındırdıkları suyun temiz kalabilmesi için çok sayıda teknisyenden yardım alınmasını gerektirecek</vt:lpstr>
      <vt:lpstr>YEŞİL ARAÇ MÜHENDİSLERİ: Otonom ve elektrikli (ayrıca hibrit) otomobiller birçok şoförü işsiz bırakacak. Ancak bu sefer milyonlarca aracın bakımı için mühendisler gerekecek. Sadece ABD’de üretim sanayisinin 462,000 işçiyi yeşil projelerde çalıştırdığını not düşelim</vt:lpstr>
      <vt:lpstr>DOĞA BİLİM İNSANLARI:  Küresel ısınmanın etkilerine karşı koyabilmek için doğada çalışması gereken bilim insanı sayısı ciddi ölçüde artacak. Bilim insanları Büyük Mercan Resifi’nden Kuzey Buz Denizi’ne kadar iklim değişikliğinin etkilerini azaltmak için çalışacak.</vt:lpstr>
      <vt:lpstr>UZAY İLETİŞİMİ UZMANLARI: Ay ve Güneş Sistemi’ndeki diğer gök cisimlerinin koloni haline getirilme süreçlerinde binlerce uzay görevi gerçekleştirilecek. Derin uzaydaki uzay araçları, yer ve yörünge istasyonları ile Dünya arasındaki iletişimi sağlamak için sayısız uzman gerekecek.</vt:lpstr>
      <vt:lpstr>PowerPoint Sunusu</vt:lpstr>
      <vt:lpstr>GENÇLERİMİZE ÖNERİLER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DENEMEKTEN VAZGEÇME</vt:lpstr>
      <vt:lpstr>PowerPoint Sunusu</vt:lpstr>
      <vt:lpstr>“Bazı şeyleri satın alamazsın;  kazanman gerekir.  Bazı şeyleri hemen kazanamazsın;  uğruna çalışman ve yaşaman gerekir.”</vt:lpstr>
      <vt:lpstr>Başarıya Nasıl Ulaşırız?</vt:lpstr>
      <vt:lpstr>Zorlukla Karşılaştığımızda Ne yapıyoruz?</vt:lpstr>
      <vt:lpstr>MAZERETLERİNİZİ TERK EDİN;  MAZERETİ OLANLAR, BAŞARILI OLAMAZLAR!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NÜFUS VERİLERİ</dc:title>
  <dc:creator>YILMAZ</dc:creator>
  <cp:lastModifiedBy>ARİF DEDE</cp:lastModifiedBy>
  <cp:revision>218</cp:revision>
  <dcterms:created xsi:type="dcterms:W3CDTF">2018-12-17T13:30:31Z</dcterms:created>
  <dcterms:modified xsi:type="dcterms:W3CDTF">2023-06-19T09:32:37Z</dcterms:modified>
</cp:coreProperties>
</file>